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50"/>
  </p:notesMasterIdLst>
  <p:handoutMasterIdLst>
    <p:handoutMasterId r:id="rId51"/>
  </p:handoutMasterIdLst>
  <p:sldIdLst>
    <p:sldId id="759" r:id="rId5"/>
    <p:sldId id="763" r:id="rId6"/>
    <p:sldId id="761" r:id="rId7"/>
    <p:sldId id="762" r:id="rId8"/>
    <p:sldId id="764" r:id="rId9"/>
    <p:sldId id="765" r:id="rId10"/>
    <p:sldId id="778" r:id="rId11"/>
    <p:sldId id="766" r:id="rId12"/>
    <p:sldId id="769" r:id="rId13"/>
    <p:sldId id="770" r:id="rId14"/>
    <p:sldId id="771" r:id="rId15"/>
    <p:sldId id="774" r:id="rId16"/>
    <p:sldId id="772" r:id="rId17"/>
    <p:sldId id="773" r:id="rId18"/>
    <p:sldId id="776" r:id="rId19"/>
    <p:sldId id="775" r:id="rId20"/>
    <p:sldId id="767" r:id="rId21"/>
    <p:sldId id="796" r:id="rId22"/>
    <p:sldId id="794" r:id="rId23"/>
    <p:sldId id="781" r:id="rId24"/>
    <p:sldId id="795" r:id="rId25"/>
    <p:sldId id="780" r:id="rId26"/>
    <p:sldId id="786" r:id="rId27"/>
    <p:sldId id="787" r:id="rId28"/>
    <p:sldId id="785" r:id="rId29"/>
    <p:sldId id="777" r:id="rId30"/>
    <p:sldId id="788" r:id="rId31"/>
    <p:sldId id="789" r:id="rId32"/>
    <p:sldId id="790" r:id="rId33"/>
    <p:sldId id="791" r:id="rId34"/>
    <p:sldId id="792" r:id="rId35"/>
    <p:sldId id="793" r:id="rId36"/>
    <p:sldId id="768" r:id="rId37"/>
    <p:sldId id="797" r:id="rId38"/>
    <p:sldId id="804" r:id="rId39"/>
    <p:sldId id="798" r:id="rId40"/>
    <p:sldId id="805" r:id="rId41"/>
    <p:sldId id="806" r:id="rId42"/>
    <p:sldId id="807" r:id="rId43"/>
    <p:sldId id="799" r:id="rId44"/>
    <p:sldId id="800" r:id="rId45"/>
    <p:sldId id="782" r:id="rId46"/>
    <p:sldId id="783" r:id="rId47"/>
    <p:sldId id="784" r:id="rId48"/>
    <p:sldId id="758" r:id="rId49"/>
  </p:sldIdLst>
  <p:sldSz cx="10972800" cy="61722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Intro" id="{E314CA21-B269-4C39-95A6-905D77611C4F}">
          <p14:sldIdLst>
            <p14:sldId id="759"/>
            <p14:sldId id="763"/>
            <p14:sldId id="761"/>
            <p14:sldId id="762"/>
            <p14:sldId id="764"/>
            <p14:sldId id="765"/>
            <p14:sldId id="778"/>
          </p14:sldIdLst>
        </p14:section>
        <p14:section name="VR SLI" id="{AC18BB31-F9F3-4E90-8E00-1704E875685E}">
          <p14:sldIdLst>
            <p14:sldId id="766"/>
            <p14:sldId id="769"/>
            <p14:sldId id="770"/>
            <p14:sldId id="771"/>
            <p14:sldId id="774"/>
            <p14:sldId id="772"/>
            <p14:sldId id="773"/>
            <p14:sldId id="776"/>
            <p14:sldId id="775"/>
          </p14:sldIdLst>
        </p14:section>
        <p14:section name="Single-GPU Stereo" id="{082628D6-B3EE-416C-88BB-7D89F0EC7612}">
          <p14:sldIdLst>
            <p14:sldId id="767"/>
            <p14:sldId id="796"/>
            <p14:sldId id="794"/>
            <p14:sldId id="781"/>
            <p14:sldId id="795"/>
          </p14:sldIdLst>
        </p14:section>
        <p14:section name="Multi-Res" id="{1CCBAC4A-B1E2-4B2D-8A34-AFC33357FA7E}">
          <p14:sldIdLst>
            <p14:sldId id="780"/>
            <p14:sldId id="786"/>
            <p14:sldId id="787"/>
            <p14:sldId id="785"/>
            <p14:sldId id="777"/>
            <p14:sldId id="788"/>
            <p14:sldId id="789"/>
            <p14:sldId id="790"/>
            <p14:sldId id="791"/>
            <p14:sldId id="792"/>
            <p14:sldId id="793"/>
          </p14:sldIdLst>
        </p14:section>
        <p14:section name="Context Priority" id="{1908E0C7-4293-4CC6-88CF-EAF1CF6E1DE8}">
          <p14:sldIdLst>
            <p14:sldId id="768"/>
            <p14:sldId id="797"/>
            <p14:sldId id="804"/>
            <p14:sldId id="798"/>
            <p14:sldId id="805"/>
            <p14:sldId id="806"/>
            <p14:sldId id="807"/>
            <p14:sldId id="799"/>
            <p14:sldId id="800"/>
          </p14:sldIdLst>
        </p14:section>
        <p14:section name="Direct Mode" id="{394A6213-791D-4A08-9545-E6FBBC07D055}">
          <p14:sldIdLst>
            <p14:sldId id="782"/>
            <p14:sldId id="783"/>
          </p14:sldIdLst>
        </p14:section>
        <p14:section name="Conclusion" id="{83089EFC-2192-4C1C-AD24-FDBC52000552}">
          <p14:sldIdLst>
            <p14:sldId id="784"/>
            <p14:sldId id="758"/>
          </p14:sldIdLst>
        </p14:section>
      </p14:sectionLst>
    </p:ext>
    <p:ext uri="{EFAFB233-063F-42B5-8137-9DF3F51BA10A}">
      <p15:sldGuideLst xmlns:p15="http://schemas.microsoft.com/office/powerpoint/2012/main" xmlns="">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xmlns="">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31A5"/>
    <a:srgbClr val="660066"/>
    <a:srgbClr val="A0A0A0"/>
    <a:srgbClr val="282828"/>
    <a:srgbClr val="505050"/>
    <a:srgbClr val="808284"/>
    <a:srgbClr val="1D1D1D"/>
    <a:srgbClr val="5A5A5A"/>
    <a:srgbClr val="2C2C2C"/>
    <a:srgbClr val="4E7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5183" autoAdjust="0"/>
  </p:normalViewPr>
  <p:slideViewPr>
    <p:cSldViewPr snapToGrid="0">
      <p:cViewPr varScale="1">
        <p:scale>
          <a:sx n="97" d="100"/>
          <a:sy n="97" d="100"/>
        </p:scale>
        <p:origin x="-880" y="-56"/>
      </p:cViewPr>
      <p:guideLst>
        <p:guide orient="horz" pos="1316"/>
        <p:guide orient="horz" pos="3050"/>
        <p:guide orient="horz" pos="3189"/>
        <p:guide orient="horz" pos="975"/>
        <p:guide pos="5455"/>
        <p:guide pos="34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6" d="100"/>
          <a:sy n="86" d="100"/>
        </p:scale>
        <p:origin x="-3220" y="-8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5670804" y="9054540"/>
            <a:ext cx="1130099" cy="206623"/>
            <a:chOff x="8775700" y="3552825"/>
            <a:chExt cx="5156200" cy="952500"/>
          </a:xfrm>
        </p:grpSpPr>
        <p:sp>
          <p:nvSpPr>
            <p:cNvPr id="5" name="Freeform 4"/>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44937" y="9121140"/>
            <a:ext cx="3169920" cy="480060"/>
          </a:xfrm>
          <a:prstGeom prst="rect">
            <a:avLst/>
          </a:prstGeom>
        </p:spPr>
        <p:txBody>
          <a:bodyPr vert="horz" lIns="96653" tIns="48327" rIns="96653" bIns="48327"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2015-08-11</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dirty="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7" name="Slide Number Placeholder 6"/>
          <p:cNvSpPr>
            <a:spLocks noGrp="1"/>
          </p:cNvSpPr>
          <p:nvPr>
            <p:ph type="sldNum" sz="quarter" idx="5"/>
          </p:nvPr>
        </p:nvSpPr>
        <p:spPr>
          <a:xfrm>
            <a:off x="3822438" y="9119474"/>
            <a:ext cx="3169920" cy="480060"/>
          </a:xfrm>
          <a:prstGeom prst="rect">
            <a:avLst/>
          </a:prstGeom>
        </p:spPr>
        <p:txBody>
          <a:bodyPr vert="horz" lIns="96653" tIns="48327" rIns="96653" bIns="48327"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grpSp>
        <p:nvGrpSpPr>
          <p:cNvPr id="8" name="Group 7"/>
          <p:cNvGrpSpPr/>
          <p:nvPr/>
        </p:nvGrpSpPr>
        <p:grpSpPr>
          <a:xfrm>
            <a:off x="5769025" y="319022"/>
            <a:ext cx="1130099" cy="206623"/>
            <a:chOff x="8775700" y="3552825"/>
            <a:chExt cx="5156200" cy="952500"/>
          </a:xfrm>
        </p:grpSpPr>
        <p:sp>
          <p:nvSpPr>
            <p:cNvPr id="9" name="Freeform 8"/>
            <p:cNvSpPr>
              <a:spLocks noEditPoints="1"/>
            </p:cNvSpPr>
            <p:nvPr/>
          </p:nvSpPr>
          <p:spPr bwMode="auto">
            <a:xfrm>
              <a:off x="13817600" y="4265613"/>
              <a:ext cx="114300" cy="111125"/>
            </a:xfrm>
            <a:custGeom>
              <a:avLst/>
              <a:gdLst>
                <a:gd name="T0" fmla="*/ 59 w 144"/>
                <a:gd name="T1" fmla="*/ 63 h 139"/>
                <a:gd name="T2" fmla="*/ 79 w 144"/>
                <a:gd name="T3" fmla="*/ 63 h 139"/>
                <a:gd name="T4" fmla="*/ 85 w 144"/>
                <a:gd name="T5" fmla="*/ 61 h 139"/>
                <a:gd name="T6" fmla="*/ 87 w 144"/>
                <a:gd name="T7" fmla="*/ 53 h 139"/>
                <a:gd name="T8" fmla="*/ 83 w 144"/>
                <a:gd name="T9" fmla="*/ 47 h 139"/>
                <a:gd name="T10" fmla="*/ 75 w 144"/>
                <a:gd name="T11" fmla="*/ 45 h 139"/>
                <a:gd name="T12" fmla="*/ 59 w 144"/>
                <a:gd name="T13" fmla="*/ 45 h 139"/>
                <a:gd name="T14" fmla="*/ 73 w 144"/>
                <a:gd name="T15" fmla="*/ 33 h 139"/>
                <a:gd name="T16" fmla="*/ 101 w 144"/>
                <a:gd name="T17" fmla="*/ 41 h 139"/>
                <a:gd name="T18" fmla="*/ 103 w 144"/>
                <a:gd name="T19" fmla="*/ 61 h 139"/>
                <a:gd name="T20" fmla="*/ 99 w 144"/>
                <a:gd name="T21" fmla="*/ 68 h 139"/>
                <a:gd name="T22" fmla="*/ 91 w 144"/>
                <a:gd name="T23" fmla="*/ 74 h 139"/>
                <a:gd name="T24" fmla="*/ 105 w 144"/>
                <a:gd name="T25" fmla="*/ 106 h 139"/>
                <a:gd name="T26" fmla="*/ 67 w 144"/>
                <a:gd name="T27" fmla="*/ 76 h 139"/>
                <a:gd name="T28" fmla="*/ 59 w 144"/>
                <a:gd name="T29" fmla="*/ 106 h 139"/>
                <a:gd name="T30" fmla="*/ 44 w 144"/>
                <a:gd name="T31" fmla="*/ 33 h 139"/>
                <a:gd name="T32" fmla="*/ 51 w 144"/>
                <a:gd name="T33" fmla="*/ 21 h 139"/>
                <a:gd name="T34" fmla="*/ 24 w 144"/>
                <a:gd name="T35" fmla="*/ 49 h 139"/>
                <a:gd name="T36" fmla="*/ 24 w 144"/>
                <a:gd name="T37" fmla="*/ 92 h 139"/>
                <a:gd name="T38" fmla="*/ 51 w 144"/>
                <a:gd name="T39" fmla="*/ 120 h 139"/>
                <a:gd name="T40" fmla="*/ 71 w 144"/>
                <a:gd name="T41" fmla="*/ 124 h 139"/>
                <a:gd name="T42" fmla="*/ 109 w 144"/>
                <a:gd name="T43" fmla="*/ 108 h 139"/>
                <a:gd name="T44" fmla="*/ 122 w 144"/>
                <a:gd name="T45" fmla="*/ 70 h 139"/>
                <a:gd name="T46" fmla="*/ 109 w 144"/>
                <a:gd name="T47" fmla="*/ 31 h 139"/>
                <a:gd name="T48" fmla="*/ 71 w 144"/>
                <a:gd name="T49" fmla="*/ 17 h 139"/>
                <a:gd name="T50" fmla="*/ 95 w 144"/>
                <a:gd name="T51" fmla="*/ 3 h 139"/>
                <a:gd name="T52" fmla="*/ 130 w 144"/>
                <a:gd name="T53" fmla="*/ 27 h 139"/>
                <a:gd name="T54" fmla="*/ 144 w 144"/>
                <a:gd name="T55" fmla="*/ 70 h 139"/>
                <a:gd name="T56" fmla="*/ 130 w 144"/>
                <a:gd name="T57" fmla="*/ 114 h 139"/>
                <a:gd name="T58" fmla="*/ 95 w 144"/>
                <a:gd name="T59" fmla="*/ 135 h 139"/>
                <a:gd name="T60" fmla="*/ 50 w 144"/>
                <a:gd name="T61" fmla="*/ 135 h 139"/>
                <a:gd name="T62" fmla="*/ 14 w 144"/>
                <a:gd name="T63" fmla="*/ 114 h 139"/>
                <a:gd name="T64" fmla="*/ 0 w 144"/>
                <a:gd name="T65" fmla="*/ 70 h 139"/>
                <a:gd name="T66" fmla="*/ 14 w 144"/>
                <a:gd name="T67" fmla="*/ 27 h 139"/>
                <a:gd name="T68" fmla="*/ 50 w 144"/>
                <a:gd name="T69"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39">
                  <a:moveTo>
                    <a:pt x="59" y="45"/>
                  </a:moveTo>
                  <a:lnTo>
                    <a:pt x="59" y="63"/>
                  </a:lnTo>
                  <a:lnTo>
                    <a:pt x="75" y="63"/>
                  </a:lnTo>
                  <a:lnTo>
                    <a:pt x="79" y="63"/>
                  </a:lnTo>
                  <a:lnTo>
                    <a:pt x="83" y="63"/>
                  </a:lnTo>
                  <a:lnTo>
                    <a:pt x="85" y="61"/>
                  </a:lnTo>
                  <a:lnTo>
                    <a:pt x="87" y="57"/>
                  </a:lnTo>
                  <a:lnTo>
                    <a:pt x="87" y="53"/>
                  </a:lnTo>
                  <a:lnTo>
                    <a:pt x="85" y="49"/>
                  </a:lnTo>
                  <a:lnTo>
                    <a:pt x="83" y="47"/>
                  </a:lnTo>
                  <a:lnTo>
                    <a:pt x="79" y="45"/>
                  </a:lnTo>
                  <a:lnTo>
                    <a:pt x="75" y="45"/>
                  </a:lnTo>
                  <a:lnTo>
                    <a:pt x="71" y="45"/>
                  </a:lnTo>
                  <a:lnTo>
                    <a:pt x="59" y="45"/>
                  </a:lnTo>
                  <a:close/>
                  <a:moveTo>
                    <a:pt x="44" y="33"/>
                  </a:moveTo>
                  <a:lnTo>
                    <a:pt x="73" y="33"/>
                  </a:lnTo>
                  <a:lnTo>
                    <a:pt x="89" y="35"/>
                  </a:lnTo>
                  <a:lnTo>
                    <a:pt x="101" y="41"/>
                  </a:lnTo>
                  <a:lnTo>
                    <a:pt x="105" y="55"/>
                  </a:lnTo>
                  <a:lnTo>
                    <a:pt x="103" y="61"/>
                  </a:lnTo>
                  <a:lnTo>
                    <a:pt x="101" y="67"/>
                  </a:lnTo>
                  <a:lnTo>
                    <a:pt x="99" y="68"/>
                  </a:lnTo>
                  <a:lnTo>
                    <a:pt x="95" y="72"/>
                  </a:lnTo>
                  <a:lnTo>
                    <a:pt x="91" y="74"/>
                  </a:lnTo>
                  <a:lnTo>
                    <a:pt x="85" y="74"/>
                  </a:lnTo>
                  <a:lnTo>
                    <a:pt x="105" y="106"/>
                  </a:lnTo>
                  <a:lnTo>
                    <a:pt x="85" y="106"/>
                  </a:lnTo>
                  <a:lnTo>
                    <a:pt x="67" y="76"/>
                  </a:lnTo>
                  <a:lnTo>
                    <a:pt x="59" y="76"/>
                  </a:lnTo>
                  <a:lnTo>
                    <a:pt x="59" y="106"/>
                  </a:lnTo>
                  <a:lnTo>
                    <a:pt x="44" y="106"/>
                  </a:lnTo>
                  <a:lnTo>
                    <a:pt x="44" y="33"/>
                  </a:lnTo>
                  <a:close/>
                  <a:moveTo>
                    <a:pt x="71" y="17"/>
                  </a:moveTo>
                  <a:lnTo>
                    <a:pt x="51" y="21"/>
                  </a:lnTo>
                  <a:lnTo>
                    <a:pt x="36" y="31"/>
                  </a:lnTo>
                  <a:lnTo>
                    <a:pt x="24" y="49"/>
                  </a:lnTo>
                  <a:lnTo>
                    <a:pt x="20" y="70"/>
                  </a:lnTo>
                  <a:lnTo>
                    <a:pt x="24" y="92"/>
                  </a:lnTo>
                  <a:lnTo>
                    <a:pt x="36" y="108"/>
                  </a:lnTo>
                  <a:lnTo>
                    <a:pt x="51" y="120"/>
                  </a:lnTo>
                  <a:lnTo>
                    <a:pt x="71" y="124"/>
                  </a:lnTo>
                  <a:lnTo>
                    <a:pt x="71" y="124"/>
                  </a:lnTo>
                  <a:lnTo>
                    <a:pt x="91" y="120"/>
                  </a:lnTo>
                  <a:lnTo>
                    <a:pt x="109" y="108"/>
                  </a:lnTo>
                  <a:lnTo>
                    <a:pt x="118" y="92"/>
                  </a:lnTo>
                  <a:lnTo>
                    <a:pt x="122" y="70"/>
                  </a:lnTo>
                  <a:lnTo>
                    <a:pt x="118" y="49"/>
                  </a:lnTo>
                  <a:lnTo>
                    <a:pt x="109" y="31"/>
                  </a:lnTo>
                  <a:lnTo>
                    <a:pt x="91" y="21"/>
                  </a:lnTo>
                  <a:lnTo>
                    <a:pt x="71" y="17"/>
                  </a:lnTo>
                  <a:close/>
                  <a:moveTo>
                    <a:pt x="71" y="0"/>
                  </a:moveTo>
                  <a:lnTo>
                    <a:pt x="95" y="3"/>
                  </a:lnTo>
                  <a:lnTo>
                    <a:pt x="114" y="11"/>
                  </a:lnTo>
                  <a:lnTo>
                    <a:pt x="130" y="27"/>
                  </a:lnTo>
                  <a:lnTo>
                    <a:pt x="140" y="45"/>
                  </a:lnTo>
                  <a:lnTo>
                    <a:pt x="144" y="70"/>
                  </a:lnTo>
                  <a:lnTo>
                    <a:pt x="140" y="94"/>
                  </a:lnTo>
                  <a:lnTo>
                    <a:pt x="130" y="114"/>
                  </a:lnTo>
                  <a:lnTo>
                    <a:pt x="114" y="128"/>
                  </a:lnTo>
                  <a:lnTo>
                    <a:pt x="95" y="135"/>
                  </a:lnTo>
                  <a:lnTo>
                    <a:pt x="71" y="139"/>
                  </a:lnTo>
                  <a:lnTo>
                    <a:pt x="50" y="135"/>
                  </a:lnTo>
                  <a:lnTo>
                    <a:pt x="30" y="128"/>
                  </a:lnTo>
                  <a:lnTo>
                    <a:pt x="14" y="114"/>
                  </a:lnTo>
                  <a:lnTo>
                    <a:pt x="4" y="94"/>
                  </a:lnTo>
                  <a:lnTo>
                    <a:pt x="0" y="70"/>
                  </a:lnTo>
                  <a:lnTo>
                    <a:pt x="4" y="45"/>
                  </a:lnTo>
                  <a:lnTo>
                    <a:pt x="14" y="27"/>
                  </a:lnTo>
                  <a:lnTo>
                    <a:pt x="30" y="11"/>
                  </a:lnTo>
                  <a:lnTo>
                    <a:pt x="50" y="3"/>
                  </a:lnTo>
                  <a:lnTo>
                    <a:pt x="7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p:nvSpPr>
          <p:spPr bwMode="auto">
            <a:xfrm>
              <a:off x="10447338" y="3732213"/>
              <a:ext cx="3333750" cy="625475"/>
            </a:xfrm>
            <a:custGeom>
              <a:avLst/>
              <a:gdLst>
                <a:gd name="T0" fmla="*/ 2325 w 4200"/>
                <a:gd name="T1" fmla="*/ 618 h 788"/>
                <a:gd name="T2" fmla="*/ 2465 w 4200"/>
                <a:gd name="T3" fmla="*/ 616 h 788"/>
                <a:gd name="T4" fmla="*/ 2540 w 4200"/>
                <a:gd name="T5" fmla="*/ 597 h 788"/>
                <a:gd name="T6" fmla="*/ 2599 w 4200"/>
                <a:gd name="T7" fmla="*/ 555 h 788"/>
                <a:gd name="T8" fmla="*/ 2635 w 4200"/>
                <a:gd name="T9" fmla="*/ 488 h 788"/>
                <a:gd name="T10" fmla="*/ 2648 w 4200"/>
                <a:gd name="T11" fmla="*/ 396 h 788"/>
                <a:gd name="T12" fmla="*/ 2635 w 4200"/>
                <a:gd name="T13" fmla="*/ 301 h 788"/>
                <a:gd name="T14" fmla="*/ 2599 w 4200"/>
                <a:gd name="T15" fmla="*/ 236 h 788"/>
                <a:gd name="T16" fmla="*/ 2540 w 4200"/>
                <a:gd name="T17" fmla="*/ 193 h 788"/>
                <a:gd name="T18" fmla="*/ 2465 w 4200"/>
                <a:gd name="T19" fmla="*/ 173 h 788"/>
                <a:gd name="T20" fmla="*/ 2325 w 4200"/>
                <a:gd name="T21" fmla="*/ 171 h 788"/>
                <a:gd name="T22" fmla="*/ 3597 w 4200"/>
                <a:gd name="T23" fmla="*/ 512 h 788"/>
                <a:gd name="T24" fmla="*/ 3735 w 4200"/>
                <a:gd name="T25" fmla="*/ 143 h 788"/>
                <a:gd name="T26" fmla="*/ 4200 w 4200"/>
                <a:gd name="T27" fmla="*/ 786 h 788"/>
                <a:gd name="T28" fmla="*/ 3916 w 4200"/>
                <a:gd name="T29" fmla="*/ 648 h 788"/>
                <a:gd name="T30" fmla="*/ 3501 w 4200"/>
                <a:gd name="T31" fmla="*/ 786 h 788"/>
                <a:gd name="T32" fmla="*/ 3592 w 4200"/>
                <a:gd name="T33" fmla="*/ 0 h 788"/>
                <a:gd name="T34" fmla="*/ 2969 w 4200"/>
                <a:gd name="T35" fmla="*/ 0 h 788"/>
                <a:gd name="T36" fmla="*/ 3190 w 4200"/>
                <a:gd name="T37" fmla="*/ 788 h 788"/>
                <a:gd name="T38" fmla="*/ 2969 w 4200"/>
                <a:gd name="T39" fmla="*/ 0 h 788"/>
                <a:gd name="T40" fmla="*/ 2416 w 4200"/>
                <a:gd name="T41" fmla="*/ 0 h 788"/>
                <a:gd name="T42" fmla="*/ 2554 w 4200"/>
                <a:gd name="T43" fmla="*/ 7 h 788"/>
                <a:gd name="T44" fmla="*/ 2666 w 4200"/>
                <a:gd name="T45" fmla="*/ 33 h 788"/>
                <a:gd name="T46" fmla="*/ 2757 w 4200"/>
                <a:gd name="T47" fmla="*/ 90 h 788"/>
                <a:gd name="T48" fmla="*/ 2818 w 4200"/>
                <a:gd name="T49" fmla="*/ 173 h 788"/>
                <a:gd name="T50" fmla="*/ 2853 w 4200"/>
                <a:gd name="T51" fmla="*/ 277 h 788"/>
                <a:gd name="T52" fmla="*/ 2865 w 4200"/>
                <a:gd name="T53" fmla="*/ 402 h 788"/>
                <a:gd name="T54" fmla="*/ 2855 w 4200"/>
                <a:gd name="T55" fmla="*/ 518 h 788"/>
                <a:gd name="T56" fmla="*/ 2828 w 4200"/>
                <a:gd name="T57" fmla="*/ 614 h 788"/>
                <a:gd name="T58" fmla="*/ 2786 w 4200"/>
                <a:gd name="T59" fmla="*/ 683 h 788"/>
                <a:gd name="T60" fmla="*/ 2735 w 4200"/>
                <a:gd name="T61" fmla="*/ 731 h 788"/>
                <a:gd name="T62" fmla="*/ 2672 w 4200"/>
                <a:gd name="T63" fmla="*/ 762 h 788"/>
                <a:gd name="T64" fmla="*/ 2585 w 4200"/>
                <a:gd name="T65" fmla="*/ 780 h 788"/>
                <a:gd name="T66" fmla="*/ 2465 w 4200"/>
                <a:gd name="T67" fmla="*/ 788 h 788"/>
                <a:gd name="T68" fmla="*/ 2105 w 4200"/>
                <a:gd name="T69" fmla="*/ 0 h 788"/>
                <a:gd name="T70" fmla="*/ 1063 w 4200"/>
                <a:gd name="T71" fmla="*/ 0 h 788"/>
                <a:gd name="T72" fmla="*/ 1428 w 4200"/>
                <a:gd name="T73" fmla="*/ 0 h 788"/>
                <a:gd name="T74" fmla="*/ 1398 w 4200"/>
                <a:gd name="T75" fmla="*/ 788 h 788"/>
                <a:gd name="T76" fmla="*/ 825 w 4200"/>
                <a:gd name="T77" fmla="*/ 0 h 788"/>
                <a:gd name="T78" fmla="*/ 1969 w 4200"/>
                <a:gd name="T79" fmla="*/ 0 h 788"/>
                <a:gd name="T80" fmla="*/ 1747 w 4200"/>
                <a:gd name="T81" fmla="*/ 788 h 788"/>
                <a:gd name="T82" fmla="*/ 0 w 4200"/>
                <a:gd name="T83" fmla="*/ 0 h 788"/>
                <a:gd name="T84" fmla="*/ 441 w 4200"/>
                <a:gd name="T85" fmla="*/ 0 h 788"/>
                <a:gd name="T86" fmla="*/ 522 w 4200"/>
                <a:gd name="T87" fmla="*/ 7 h 788"/>
                <a:gd name="T88" fmla="*/ 599 w 4200"/>
                <a:gd name="T89" fmla="*/ 25 h 788"/>
                <a:gd name="T90" fmla="*/ 667 w 4200"/>
                <a:gd name="T91" fmla="*/ 59 h 788"/>
                <a:gd name="T92" fmla="*/ 725 w 4200"/>
                <a:gd name="T93" fmla="*/ 112 h 788"/>
                <a:gd name="T94" fmla="*/ 766 w 4200"/>
                <a:gd name="T95" fmla="*/ 187 h 788"/>
                <a:gd name="T96" fmla="*/ 788 w 4200"/>
                <a:gd name="T97" fmla="*/ 289 h 788"/>
                <a:gd name="T98" fmla="*/ 790 w 4200"/>
                <a:gd name="T99" fmla="*/ 788 h 788"/>
                <a:gd name="T100" fmla="*/ 573 w 4200"/>
                <a:gd name="T101" fmla="*/ 427 h 788"/>
                <a:gd name="T102" fmla="*/ 567 w 4200"/>
                <a:gd name="T103" fmla="*/ 317 h 788"/>
                <a:gd name="T104" fmla="*/ 543 w 4200"/>
                <a:gd name="T105" fmla="*/ 244 h 788"/>
                <a:gd name="T106" fmla="*/ 500 w 4200"/>
                <a:gd name="T107" fmla="*/ 201 h 788"/>
                <a:gd name="T108" fmla="*/ 439 w 4200"/>
                <a:gd name="T109" fmla="*/ 179 h 788"/>
                <a:gd name="T110" fmla="*/ 224 w 4200"/>
                <a:gd name="T111" fmla="*/ 175 h 788"/>
                <a:gd name="T112" fmla="*/ 0 w 4200"/>
                <a:gd name="T11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00" h="788">
                  <a:moveTo>
                    <a:pt x="2325" y="171"/>
                  </a:moveTo>
                  <a:lnTo>
                    <a:pt x="2325" y="618"/>
                  </a:lnTo>
                  <a:lnTo>
                    <a:pt x="2420" y="618"/>
                  </a:lnTo>
                  <a:lnTo>
                    <a:pt x="2465" y="616"/>
                  </a:lnTo>
                  <a:lnTo>
                    <a:pt x="2505" y="608"/>
                  </a:lnTo>
                  <a:lnTo>
                    <a:pt x="2540" y="597"/>
                  </a:lnTo>
                  <a:lnTo>
                    <a:pt x="2572" y="579"/>
                  </a:lnTo>
                  <a:lnTo>
                    <a:pt x="2599" y="555"/>
                  </a:lnTo>
                  <a:lnTo>
                    <a:pt x="2619" y="526"/>
                  </a:lnTo>
                  <a:lnTo>
                    <a:pt x="2635" y="488"/>
                  </a:lnTo>
                  <a:lnTo>
                    <a:pt x="2644" y="445"/>
                  </a:lnTo>
                  <a:lnTo>
                    <a:pt x="2648" y="396"/>
                  </a:lnTo>
                  <a:lnTo>
                    <a:pt x="2644" y="344"/>
                  </a:lnTo>
                  <a:lnTo>
                    <a:pt x="2635" y="301"/>
                  </a:lnTo>
                  <a:lnTo>
                    <a:pt x="2619" y="266"/>
                  </a:lnTo>
                  <a:lnTo>
                    <a:pt x="2599" y="236"/>
                  </a:lnTo>
                  <a:lnTo>
                    <a:pt x="2572" y="212"/>
                  </a:lnTo>
                  <a:lnTo>
                    <a:pt x="2540" y="193"/>
                  </a:lnTo>
                  <a:lnTo>
                    <a:pt x="2505" y="181"/>
                  </a:lnTo>
                  <a:lnTo>
                    <a:pt x="2465" y="173"/>
                  </a:lnTo>
                  <a:lnTo>
                    <a:pt x="2420" y="171"/>
                  </a:lnTo>
                  <a:lnTo>
                    <a:pt x="2325" y="171"/>
                  </a:lnTo>
                  <a:close/>
                  <a:moveTo>
                    <a:pt x="3735" y="143"/>
                  </a:moveTo>
                  <a:lnTo>
                    <a:pt x="3597" y="512"/>
                  </a:lnTo>
                  <a:lnTo>
                    <a:pt x="3869" y="512"/>
                  </a:lnTo>
                  <a:lnTo>
                    <a:pt x="3735" y="143"/>
                  </a:lnTo>
                  <a:close/>
                  <a:moveTo>
                    <a:pt x="3887" y="0"/>
                  </a:moveTo>
                  <a:lnTo>
                    <a:pt x="4200" y="786"/>
                  </a:lnTo>
                  <a:lnTo>
                    <a:pt x="3962" y="786"/>
                  </a:lnTo>
                  <a:lnTo>
                    <a:pt x="3916" y="648"/>
                  </a:lnTo>
                  <a:lnTo>
                    <a:pt x="3548" y="648"/>
                  </a:lnTo>
                  <a:lnTo>
                    <a:pt x="3501" y="786"/>
                  </a:lnTo>
                  <a:lnTo>
                    <a:pt x="3280" y="786"/>
                  </a:lnTo>
                  <a:lnTo>
                    <a:pt x="3592" y="0"/>
                  </a:lnTo>
                  <a:lnTo>
                    <a:pt x="3887" y="0"/>
                  </a:lnTo>
                  <a:close/>
                  <a:moveTo>
                    <a:pt x="2969" y="0"/>
                  </a:moveTo>
                  <a:lnTo>
                    <a:pt x="3190" y="0"/>
                  </a:lnTo>
                  <a:lnTo>
                    <a:pt x="3190" y="788"/>
                  </a:lnTo>
                  <a:lnTo>
                    <a:pt x="2969" y="788"/>
                  </a:lnTo>
                  <a:lnTo>
                    <a:pt x="2969" y="0"/>
                  </a:lnTo>
                  <a:close/>
                  <a:moveTo>
                    <a:pt x="2105" y="0"/>
                  </a:moveTo>
                  <a:lnTo>
                    <a:pt x="2416" y="0"/>
                  </a:lnTo>
                  <a:lnTo>
                    <a:pt x="2489" y="2"/>
                  </a:lnTo>
                  <a:lnTo>
                    <a:pt x="2554" y="7"/>
                  </a:lnTo>
                  <a:lnTo>
                    <a:pt x="2613" y="17"/>
                  </a:lnTo>
                  <a:lnTo>
                    <a:pt x="2666" y="33"/>
                  </a:lnTo>
                  <a:lnTo>
                    <a:pt x="2713" y="57"/>
                  </a:lnTo>
                  <a:lnTo>
                    <a:pt x="2757" y="90"/>
                  </a:lnTo>
                  <a:lnTo>
                    <a:pt x="2794" y="132"/>
                  </a:lnTo>
                  <a:lnTo>
                    <a:pt x="2818" y="173"/>
                  </a:lnTo>
                  <a:lnTo>
                    <a:pt x="2839" y="222"/>
                  </a:lnTo>
                  <a:lnTo>
                    <a:pt x="2853" y="277"/>
                  </a:lnTo>
                  <a:lnTo>
                    <a:pt x="2863" y="337"/>
                  </a:lnTo>
                  <a:lnTo>
                    <a:pt x="2865" y="402"/>
                  </a:lnTo>
                  <a:lnTo>
                    <a:pt x="2863" y="461"/>
                  </a:lnTo>
                  <a:lnTo>
                    <a:pt x="2855" y="518"/>
                  </a:lnTo>
                  <a:lnTo>
                    <a:pt x="2843" y="569"/>
                  </a:lnTo>
                  <a:lnTo>
                    <a:pt x="2828" y="614"/>
                  </a:lnTo>
                  <a:lnTo>
                    <a:pt x="2810" y="654"/>
                  </a:lnTo>
                  <a:lnTo>
                    <a:pt x="2786" y="683"/>
                  </a:lnTo>
                  <a:lnTo>
                    <a:pt x="2761" y="709"/>
                  </a:lnTo>
                  <a:lnTo>
                    <a:pt x="2735" y="731"/>
                  </a:lnTo>
                  <a:lnTo>
                    <a:pt x="2705" y="748"/>
                  </a:lnTo>
                  <a:lnTo>
                    <a:pt x="2672" y="762"/>
                  </a:lnTo>
                  <a:lnTo>
                    <a:pt x="2633" y="772"/>
                  </a:lnTo>
                  <a:lnTo>
                    <a:pt x="2585" y="780"/>
                  </a:lnTo>
                  <a:lnTo>
                    <a:pt x="2530" y="786"/>
                  </a:lnTo>
                  <a:lnTo>
                    <a:pt x="2465" y="788"/>
                  </a:lnTo>
                  <a:lnTo>
                    <a:pt x="2105" y="788"/>
                  </a:lnTo>
                  <a:lnTo>
                    <a:pt x="2105" y="0"/>
                  </a:lnTo>
                  <a:close/>
                  <a:moveTo>
                    <a:pt x="825" y="0"/>
                  </a:moveTo>
                  <a:lnTo>
                    <a:pt x="1063" y="0"/>
                  </a:lnTo>
                  <a:lnTo>
                    <a:pt x="1240" y="624"/>
                  </a:lnTo>
                  <a:lnTo>
                    <a:pt x="1428" y="0"/>
                  </a:lnTo>
                  <a:lnTo>
                    <a:pt x="1654" y="0"/>
                  </a:lnTo>
                  <a:lnTo>
                    <a:pt x="1398" y="788"/>
                  </a:lnTo>
                  <a:lnTo>
                    <a:pt x="1077" y="788"/>
                  </a:lnTo>
                  <a:lnTo>
                    <a:pt x="825" y="0"/>
                  </a:lnTo>
                  <a:close/>
                  <a:moveTo>
                    <a:pt x="1747" y="0"/>
                  </a:moveTo>
                  <a:lnTo>
                    <a:pt x="1969" y="0"/>
                  </a:lnTo>
                  <a:lnTo>
                    <a:pt x="1969" y="788"/>
                  </a:lnTo>
                  <a:lnTo>
                    <a:pt x="1747" y="788"/>
                  </a:lnTo>
                  <a:lnTo>
                    <a:pt x="1747" y="0"/>
                  </a:lnTo>
                  <a:close/>
                  <a:moveTo>
                    <a:pt x="0" y="0"/>
                  </a:moveTo>
                  <a:lnTo>
                    <a:pt x="400" y="0"/>
                  </a:lnTo>
                  <a:lnTo>
                    <a:pt x="441" y="0"/>
                  </a:lnTo>
                  <a:lnTo>
                    <a:pt x="482" y="2"/>
                  </a:lnTo>
                  <a:lnTo>
                    <a:pt x="522" y="7"/>
                  </a:lnTo>
                  <a:lnTo>
                    <a:pt x="561" y="15"/>
                  </a:lnTo>
                  <a:lnTo>
                    <a:pt x="599" y="25"/>
                  </a:lnTo>
                  <a:lnTo>
                    <a:pt x="634" y="41"/>
                  </a:lnTo>
                  <a:lnTo>
                    <a:pt x="667" y="59"/>
                  </a:lnTo>
                  <a:lnTo>
                    <a:pt x="697" y="82"/>
                  </a:lnTo>
                  <a:lnTo>
                    <a:pt x="725" y="112"/>
                  </a:lnTo>
                  <a:lnTo>
                    <a:pt x="746" y="145"/>
                  </a:lnTo>
                  <a:lnTo>
                    <a:pt x="766" y="187"/>
                  </a:lnTo>
                  <a:lnTo>
                    <a:pt x="780" y="234"/>
                  </a:lnTo>
                  <a:lnTo>
                    <a:pt x="788" y="289"/>
                  </a:lnTo>
                  <a:lnTo>
                    <a:pt x="790" y="352"/>
                  </a:lnTo>
                  <a:lnTo>
                    <a:pt x="790" y="788"/>
                  </a:lnTo>
                  <a:lnTo>
                    <a:pt x="573" y="788"/>
                  </a:lnTo>
                  <a:lnTo>
                    <a:pt x="573" y="427"/>
                  </a:lnTo>
                  <a:lnTo>
                    <a:pt x="571" y="368"/>
                  </a:lnTo>
                  <a:lnTo>
                    <a:pt x="567" y="317"/>
                  </a:lnTo>
                  <a:lnTo>
                    <a:pt x="557" y="277"/>
                  </a:lnTo>
                  <a:lnTo>
                    <a:pt x="543" y="244"/>
                  </a:lnTo>
                  <a:lnTo>
                    <a:pt x="524" y="220"/>
                  </a:lnTo>
                  <a:lnTo>
                    <a:pt x="500" y="201"/>
                  </a:lnTo>
                  <a:lnTo>
                    <a:pt x="473" y="187"/>
                  </a:lnTo>
                  <a:lnTo>
                    <a:pt x="439" y="179"/>
                  </a:lnTo>
                  <a:lnTo>
                    <a:pt x="400" y="175"/>
                  </a:lnTo>
                  <a:lnTo>
                    <a:pt x="224" y="175"/>
                  </a:lnTo>
                  <a:lnTo>
                    <a:pt x="224" y="788"/>
                  </a:lnTo>
                  <a:lnTo>
                    <a:pt x="0" y="78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8775700" y="3552825"/>
              <a:ext cx="1436688" cy="952500"/>
            </a:xfrm>
            <a:custGeom>
              <a:avLst/>
              <a:gdLst>
                <a:gd name="T0" fmla="*/ 638 w 1810"/>
                <a:gd name="T1" fmla="*/ 451 h 1200"/>
                <a:gd name="T2" fmla="*/ 516 w 1810"/>
                <a:gd name="T3" fmla="*/ 502 h 1200"/>
                <a:gd name="T4" fmla="*/ 469 w 1810"/>
                <a:gd name="T5" fmla="*/ 546 h 1200"/>
                <a:gd name="T6" fmla="*/ 496 w 1810"/>
                <a:gd name="T7" fmla="*/ 613 h 1200"/>
                <a:gd name="T8" fmla="*/ 595 w 1810"/>
                <a:gd name="T9" fmla="*/ 735 h 1200"/>
                <a:gd name="T10" fmla="*/ 614 w 1810"/>
                <a:gd name="T11" fmla="*/ 851 h 1200"/>
                <a:gd name="T12" fmla="*/ 439 w 1810"/>
                <a:gd name="T13" fmla="*/ 733 h 1200"/>
                <a:gd name="T14" fmla="*/ 349 w 1810"/>
                <a:gd name="T15" fmla="*/ 595 h 1200"/>
                <a:gd name="T16" fmla="*/ 323 w 1810"/>
                <a:gd name="T17" fmla="*/ 530 h 1200"/>
                <a:gd name="T18" fmla="*/ 372 w 1810"/>
                <a:gd name="T19" fmla="*/ 485 h 1200"/>
                <a:gd name="T20" fmla="*/ 516 w 1810"/>
                <a:gd name="T21" fmla="*/ 400 h 1200"/>
                <a:gd name="T22" fmla="*/ 707 w 1810"/>
                <a:gd name="T23" fmla="*/ 248 h 1200"/>
                <a:gd name="T24" fmla="*/ 933 w 1810"/>
                <a:gd name="T25" fmla="*/ 296 h 1200"/>
                <a:gd name="T26" fmla="*/ 1097 w 1810"/>
                <a:gd name="T27" fmla="*/ 400 h 1200"/>
                <a:gd name="T28" fmla="*/ 1185 w 1810"/>
                <a:gd name="T29" fmla="*/ 489 h 1200"/>
                <a:gd name="T30" fmla="*/ 1185 w 1810"/>
                <a:gd name="T31" fmla="*/ 518 h 1200"/>
                <a:gd name="T32" fmla="*/ 1097 w 1810"/>
                <a:gd name="T33" fmla="*/ 617 h 1200"/>
                <a:gd name="T34" fmla="*/ 947 w 1810"/>
                <a:gd name="T35" fmla="*/ 737 h 1200"/>
                <a:gd name="T36" fmla="*/ 762 w 1810"/>
                <a:gd name="T37" fmla="*/ 794 h 1200"/>
                <a:gd name="T38" fmla="*/ 715 w 1810"/>
                <a:gd name="T39" fmla="*/ 459 h 1200"/>
                <a:gd name="T40" fmla="*/ 817 w 1810"/>
                <a:gd name="T41" fmla="*/ 528 h 1200"/>
                <a:gd name="T42" fmla="*/ 1038 w 1810"/>
                <a:gd name="T43" fmla="*/ 502 h 1200"/>
                <a:gd name="T44" fmla="*/ 985 w 1810"/>
                <a:gd name="T45" fmla="*/ 451 h 1200"/>
                <a:gd name="T46" fmla="*/ 839 w 1810"/>
                <a:gd name="T47" fmla="*/ 370 h 1200"/>
                <a:gd name="T48" fmla="*/ 675 w 1810"/>
                <a:gd name="T49" fmla="*/ 250 h 1200"/>
                <a:gd name="T50" fmla="*/ 603 w 1810"/>
                <a:gd name="T51" fmla="*/ 260 h 1200"/>
                <a:gd name="T52" fmla="*/ 370 w 1810"/>
                <a:gd name="T53" fmla="*/ 349 h 1200"/>
                <a:gd name="T54" fmla="*/ 232 w 1810"/>
                <a:gd name="T55" fmla="*/ 461 h 1200"/>
                <a:gd name="T56" fmla="*/ 185 w 1810"/>
                <a:gd name="T57" fmla="*/ 516 h 1200"/>
                <a:gd name="T58" fmla="*/ 211 w 1810"/>
                <a:gd name="T59" fmla="*/ 581 h 1200"/>
                <a:gd name="T60" fmla="*/ 293 w 1810"/>
                <a:gd name="T61" fmla="*/ 723 h 1200"/>
                <a:gd name="T62" fmla="*/ 445 w 1810"/>
                <a:gd name="T63" fmla="*/ 877 h 1200"/>
                <a:gd name="T64" fmla="*/ 675 w 1810"/>
                <a:gd name="T65" fmla="*/ 966 h 1200"/>
                <a:gd name="T66" fmla="*/ 453 w 1810"/>
                <a:gd name="T67" fmla="*/ 1001 h 1200"/>
                <a:gd name="T68" fmla="*/ 232 w 1810"/>
                <a:gd name="T69" fmla="*/ 849 h 1200"/>
                <a:gd name="T70" fmla="*/ 89 w 1810"/>
                <a:gd name="T71" fmla="*/ 674 h 1200"/>
                <a:gd name="T72" fmla="*/ 16 w 1810"/>
                <a:gd name="T73" fmla="*/ 536 h 1200"/>
                <a:gd name="T74" fmla="*/ 4 w 1810"/>
                <a:gd name="T75" fmla="*/ 495 h 1200"/>
                <a:gd name="T76" fmla="*/ 85 w 1810"/>
                <a:gd name="T77" fmla="*/ 426 h 1200"/>
                <a:gd name="T78" fmla="*/ 250 w 1810"/>
                <a:gd name="T79" fmla="*/ 311 h 1200"/>
                <a:gd name="T80" fmla="*/ 478 w 1810"/>
                <a:gd name="T81" fmla="*/ 205 h 1200"/>
                <a:gd name="T82" fmla="*/ 675 w 1810"/>
                <a:gd name="T83" fmla="*/ 0 h 1200"/>
                <a:gd name="T84" fmla="*/ 675 w 1810"/>
                <a:gd name="T85" fmla="*/ 1058 h 1200"/>
                <a:gd name="T86" fmla="*/ 977 w 1810"/>
                <a:gd name="T87" fmla="*/ 1038 h 1200"/>
                <a:gd name="T88" fmla="*/ 1321 w 1810"/>
                <a:gd name="T89" fmla="*/ 946 h 1200"/>
                <a:gd name="T90" fmla="*/ 1619 w 1810"/>
                <a:gd name="T91" fmla="*/ 802 h 1200"/>
                <a:gd name="T92" fmla="*/ 1605 w 1810"/>
                <a:gd name="T93" fmla="*/ 717 h 1200"/>
                <a:gd name="T94" fmla="*/ 1485 w 1810"/>
                <a:gd name="T95" fmla="*/ 648 h 1200"/>
                <a:gd name="T96" fmla="*/ 1276 w 1810"/>
                <a:gd name="T97" fmla="*/ 788 h 1200"/>
                <a:gd name="T98" fmla="*/ 992 w 1810"/>
                <a:gd name="T99" fmla="*/ 932 h 1200"/>
                <a:gd name="T100" fmla="*/ 709 w 1810"/>
                <a:gd name="T101" fmla="*/ 969 h 1200"/>
                <a:gd name="T102" fmla="*/ 758 w 1810"/>
                <a:gd name="T103" fmla="*/ 873 h 1200"/>
                <a:gd name="T104" fmla="*/ 979 w 1810"/>
                <a:gd name="T105" fmla="*/ 820 h 1200"/>
                <a:gd name="T106" fmla="*/ 1172 w 1810"/>
                <a:gd name="T107" fmla="*/ 701 h 1200"/>
                <a:gd name="T108" fmla="*/ 1315 w 1810"/>
                <a:gd name="T109" fmla="*/ 577 h 1200"/>
                <a:gd name="T110" fmla="*/ 1384 w 1810"/>
                <a:gd name="T111" fmla="*/ 502 h 1200"/>
                <a:gd name="T112" fmla="*/ 1359 w 1810"/>
                <a:gd name="T113" fmla="*/ 465 h 1200"/>
                <a:gd name="T114" fmla="*/ 1242 w 1810"/>
                <a:gd name="T115" fmla="*/ 357 h 1200"/>
                <a:gd name="T116" fmla="*/ 1048 w 1810"/>
                <a:gd name="T117" fmla="*/ 233 h 1200"/>
                <a:gd name="T118" fmla="*/ 782 w 1810"/>
                <a:gd name="T119" fmla="*/ 162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0" h="1200">
                  <a:moveTo>
                    <a:pt x="675" y="359"/>
                  </a:moveTo>
                  <a:lnTo>
                    <a:pt x="675" y="451"/>
                  </a:lnTo>
                  <a:lnTo>
                    <a:pt x="675" y="451"/>
                  </a:lnTo>
                  <a:lnTo>
                    <a:pt x="638" y="451"/>
                  </a:lnTo>
                  <a:lnTo>
                    <a:pt x="603" y="459"/>
                  </a:lnTo>
                  <a:lnTo>
                    <a:pt x="571" y="471"/>
                  </a:lnTo>
                  <a:lnTo>
                    <a:pt x="542" y="485"/>
                  </a:lnTo>
                  <a:lnTo>
                    <a:pt x="516" y="502"/>
                  </a:lnTo>
                  <a:lnTo>
                    <a:pt x="496" y="518"/>
                  </a:lnTo>
                  <a:lnTo>
                    <a:pt x="482" y="532"/>
                  </a:lnTo>
                  <a:lnTo>
                    <a:pt x="473" y="542"/>
                  </a:lnTo>
                  <a:lnTo>
                    <a:pt x="469" y="546"/>
                  </a:lnTo>
                  <a:lnTo>
                    <a:pt x="471" y="552"/>
                  </a:lnTo>
                  <a:lnTo>
                    <a:pt x="477" y="566"/>
                  </a:lnTo>
                  <a:lnTo>
                    <a:pt x="484" y="587"/>
                  </a:lnTo>
                  <a:lnTo>
                    <a:pt x="496" y="613"/>
                  </a:lnTo>
                  <a:lnTo>
                    <a:pt x="514" y="644"/>
                  </a:lnTo>
                  <a:lnTo>
                    <a:pt x="536" y="676"/>
                  </a:lnTo>
                  <a:lnTo>
                    <a:pt x="561" y="707"/>
                  </a:lnTo>
                  <a:lnTo>
                    <a:pt x="595" y="735"/>
                  </a:lnTo>
                  <a:lnTo>
                    <a:pt x="632" y="761"/>
                  </a:lnTo>
                  <a:lnTo>
                    <a:pt x="675" y="780"/>
                  </a:lnTo>
                  <a:lnTo>
                    <a:pt x="675" y="865"/>
                  </a:lnTo>
                  <a:lnTo>
                    <a:pt x="614" y="851"/>
                  </a:lnTo>
                  <a:lnTo>
                    <a:pt x="561" y="828"/>
                  </a:lnTo>
                  <a:lnTo>
                    <a:pt x="514" y="800"/>
                  </a:lnTo>
                  <a:lnTo>
                    <a:pt x="473" y="768"/>
                  </a:lnTo>
                  <a:lnTo>
                    <a:pt x="439" y="733"/>
                  </a:lnTo>
                  <a:lnTo>
                    <a:pt x="408" y="698"/>
                  </a:lnTo>
                  <a:lnTo>
                    <a:pt x="384" y="660"/>
                  </a:lnTo>
                  <a:lnTo>
                    <a:pt x="364" y="627"/>
                  </a:lnTo>
                  <a:lnTo>
                    <a:pt x="349" y="595"/>
                  </a:lnTo>
                  <a:lnTo>
                    <a:pt x="337" y="569"/>
                  </a:lnTo>
                  <a:lnTo>
                    <a:pt x="329" y="548"/>
                  </a:lnTo>
                  <a:lnTo>
                    <a:pt x="325" y="534"/>
                  </a:lnTo>
                  <a:lnTo>
                    <a:pt x="323" y="530"/>
                  </a:lnTo>
                  <a:lnTo>
                    <a:pt x="325" y="526"/>
                  </a:lnTo>
                  <a:lnTo>
                    <a:pt x="335" y="516"/>
                  </a:lnTo>
                  <a:lnTo>
                    <a:pt x="350" y="502"/>
                  </a:lnTo>
                  <a:lnTo>
                    <a:pt x="372" y="485"/>
                  </a:lnTo>
                  <a:lnTo>
                    <a:pt x="400" y="463"/>
                  </a:lnTo>
                  <a:lnTo>
                    <a:pt x="433" y="441"/>
                  </a:lnTo>
                  <a:lnTo>
                    <a:pt x="473" y="420"/>
                  </a:lnTo>
                  <a:lnTo>
                    <a:pt x="516" y="400"/>
                  </a:lnTo>
                  <a:lnTo>
                    <a:pt x="565" y="382"/>
                  </a:lnTo>
                  <a:lnTo>
                    <a:pt x="618" y="368"/>
                  </a:lnTo>
                  <a:lnTo>
                    <a:pt x="675" y="359"/>
                  </a:lnTo>
                  <a:close/>
                  <a:moveTo>
                    <a:pt x="707" y="248"/>
                  </a:moveTo>
                  <a:lnTo>
                    <a:pt x="770" y="250"/>
                  </a:lnTo>
                  <a:lnTo>
                    <a:pt x="827" y="260"/>
                  </a:lnTo>
                  <a:lnTo>
                    <a:pt x="882" y="274"/>
                  </a:lnTo>
                  <a:lnTo>
                    <a:pt x="933" y="296"/>
                  </a:lnTo>
                  <a:lnTo>
                    <a:pt x="981" y="319"/>
                  </a:lnTo>
                  <a:lnTo>
                    <a:pt x="1024" y="345"/>
                  </a:lnTo>
                  <a:lnTo>
                    <a:pt x="1063" y="372"/>
                  </a:lnTo>
                  <a:lnTo>
                    <a:pt x="1097" y="400"/>
                  </a:lnTo>
                  <a:lnTo>
                    <a:pt x="1126" y="426"/>
                  </a:lnTo>
                  <a:lnTo>
                    <a:pt x="1152" y="451"/>
                  </a:lnTo>
                  <a:lnTo>
                    <a:pt x="1172" y="471"/>
                  </a:lnTo>
                  <a:lnTo>
                    <a:pt x="1185" y="489"/>
                  </a:lnTo>
                  <a:lnTo>
                    <a:pt x="1195" y="499"/>
                  </a:lnTo>
                  <a:lnTo>
                    <a:pt x="1197" y="502"/>
                  </a:lnTo>
                  <a:lnTo>
                    <a:pt x="1193" y="506"/>
                  </a:lnTo>
                  <a:lnTo>
                    <a:pt x="1185" y="518"/>
                  </a:lnTo>
                  <a:lnTo>
                    <a:pt x="1170" y="538"/>
                  </a:lnTo>
                  <a:lnTo>
                    <a:pt x="1150" y="562"/>
                  </a:lnTo>
                  <a:lnTo>
                    <a:pt x="1126" y="587"/>
                  </a:lnTo>
                  <a:lnTo>
                    <a:pt x="1097" y="617"/>
                  </a:lnTo>
                  <a:lnTo>
                    <a:pt x="1065" y="648"/>
                  </a:lnTo>
                  <a:lnTo>
                    <a:pt x="1028" y="680"/>
                  </a:lnTo>
                  <a:lnTo>
                    <a:pt x="988" y="709"/>
                  </a:lnTo>
                  <a:lnTo>
                    <a:pt x="947" y="737"/>
                  </a:lnTo>
                  <a:lnTo>
                    <a:pt x="904" y="761"/>
                  </a:lnTo>
                  <a:lnTo>
                    <a:pt x="859" y="778"/>
                  </a:lnTo>
                  <a:lnTo>
                    <a:pt x="811" y="790"/>
                  </a:lnTo>
                  <a:lnTo>
                    <a:pt x="762" y="794"/>
                  </a:lnTo>
                  <a:lnTo>
                    <a:pt x="717" y="790"/>
                  </a:lnTo>
                  <a:lnTo>
                    <a:pt x="675" y="780"/>
                  </a:lnTo>
                  <a:lnTo>
                    <a:pt x="675" y="451"/>
                  </a:lnTo>
                  <a:lnTo>
                    <a:pt x="715" y="459"/>
                  </a:lnTo>
                  <a:lnTo>
                    <a:pt x="746" y="469"/>
                  </a:lnTo>
                  <a:lnTo>
                    <a:pt x="774" y="485"/>
                  </a:lnTo>
                  <a:lnTo>
                    <a:pt x="796" y="504"/>
                  </a:lnTo>
                  <a:lnTo>
                    <a:pt x="817" y="528"/>
                  </a:lnTo>
                  <a:lnTo>
                    <a:pt x="837" y="558"/>
                  </a:lnTo>
                  <a:lnTo>
                    <a:pt x="859" y="591"/>
                  </a:lnTo>
                  <a:lnTo>
                    <a:pt x="882" y="633"/>
                  </a:lnTo>
                  <a:lnTo>
                    <a:pt x="1038" y="502"/>
                  </a:lnTo>
                  <a:lnTo>
                    <a:pt x="1034" y="499"/>
                  </a:lnTo>
                  <a:lnTo>
                    <a:pt x="1024" y="487"/>
                  </a:lnTo>
                  <a:lnTo>
                    <a:pt x="1008" y="471"/>
                  </a:lnTo>
                  <a:lnTo>
                    <a:pt x="985" y="451"/>
                  </a:lnTo>
                  <a:lnTo>
                    <a:pt x="957" y="430"/>
                  </a:lnTo>
                  <a:lnTo>
                    <a:pt x="924" y="406"/>
                  </a:lnTo>
                  <a:lnTo>
                    <a:pt x="884" y="386"/>
                  </a:lnTo>
                  <a:lnTo>
                    <a:pt x="839" y="370"/>
                  </a:lnTo>
                  <a:lnTo>
                    <a:pt x="790" y="359"/>
                  </a:lnTo>
                  <a:lnTo>
                    <a:pt x="734" y="355"/>
                  </a:lnTo>
                  <a:lnTo>
                    <a:pt x="675" y="359"/>
                  </a:lnTo>
                  <a:lnTo>
                    <a:pt x="675" y="250"/>
                  </a:lnTo>
                  <a:lnTo>
                    <a:pt x="707" y="248"/>
                  </a:lnTo>
                  <a:close/>
                  <a:moveTo>
                    <a:pt x="675" y="162"/>
                  </a:moveTo>
                  <a:lnTo>
                    <a:pt x="675" y="250"/>
                  </a:lnTo>
                  <a:lnTo>
                    <a:pt x="603" y="260"/>
                  </a:lnTo>
                  <a:lnTo>
                    <a:pt x="536" y="276"/>
                  </a:lnTo>
                  <a:lnTo>
                    <a:pt x="475" y="296"/>
                  </a:lnTo>
                  <a:lnTo>
                    <a:pt x="419" y="321"/>
                  </a:lnTo>
                  <a:lnTo>
                    <a:pt x="370" y="349"/>
                  </a:lnTo>
                  <a:lnTo>
                    <a:pt x="327" y="378"/>
                  </a:lnTo>
                  <a:lnTo>
                    <a:pt x="289" y="408"/>
                  </a:lnTo>
                  <a:lnTo>
                    <a:pt x="258" y="435"/>
                  </a:lnTo>
                  <a:lnTo>
                    <a:pt x="232" y="461"/>
                  </a:lnTo>
                  <a:lnTo>
                    <a:pt x="211" y="483"/>
                  </a:lnTo>
                  <a:lnTo>
                    <a:pt x="197" y="500"/>
                  </a:lnTo>
                  <a:lnTo>
                    <a:pt x="187" y="512"/>
                  </a:lnTo>
                  <a:lnTo>
                    <a:pt x="185" y="516"/>
                  </a:lnTo>
                  <a:lnTo>
                    <a:pt x="187" y="522"/>
                  </a:lnTo>
                  <a:lnTo>
                    <a:pt x="191" y="534"/>
                  </a:lnTo>
                  <a:lnTo>
                    <a:pt x="199" y="554"/>
                  </a:lnTo>
                  <a:lnTo>
                    <a:pt x="211" y="581"/>
                  </a:lnTo>
                  <a:lnTo>
                    <a:pt x="224" y="611"/>
                  </a:lnTo>
                  <a:lnTo>
                    <a:pt x="244" y="646"/>
                  </a:lnTo>
                  <a:lnTo>
                    <a:pt x="266" y="684"/>
                  </a:lnTo>
                  <a:lnTo>
                    <a:pt x="293" y="723"/>
                  </a:lnTo>
                  <a:lnTo>
                    <a:pt x="325" y="765"/>
                  </a:lnTo>
                  <a:lnTo>
                    <a:pt x="360" y="804"/>
                  </a:lnTo>
                  <a:lnTo>
                    <a:pt x="400" y="841"/>
                  </a:lnTo>
                  <a:lnTo>
                    <a:pt x="445" y="877"/>
                  </a:lnTo>
                  <a:lnTo>
                    <a:pt x="494" y="906"/>
                  </a:lnTo>
                  <a:lnTo>
                    <a:pt x="549" y="934"/>
                  </a:lnTo>
                  <a:lnTo>
                    <a:pt x="610" y="954"/>
                  </a:lnTo>
                  <a:lnTo>
                    <a:pt x="675" y="966"/>
                  </a:lnTo>
                  <a:lnTo>
                    <a:pt x="675" y="1058"/>
                  </a:lnTo>
                  <a:lnTo>
                    <a:pt x="595" y="1046"/>
                  </a:lnTo>
                  <a:lnTo>
                    <a:pt x="522" y="1027"/>
                  </a:lnTo>
                  <a:lnTo>
                    <a:pt x="453" y="1001"/>
                  </a:lnTo>
                  <a:lnTo>
                    <a:pt x="390" y="969"/>
                  </a:lnTo>
                  <a:lnTo>
                    <a:pt x="331" y="932"/>
                  </a:lnTo>
                  <a:lnTo>
                    <a:pt x="280" y="893"/>
                  </a:lnTo>
                  <a:lnTo>
                    <a:pt x="232" y="849"/>
                  </a:lnTo>
                  <a:lnTo>
                    <a:pt x="189" y="806"/>
                  </a:lnTo>
                  <a:lnTo>
                    <a:pt x="152" y="761"/>
                  </a:lnTo>
                  <a:lnTo>
                    <a:pt x="118" y="717"/>
                  </a:lnTo>
                  <a:lnTo>
                    <a:pt x="89" y="674"/>
                  </a:lnTo>
                  <a:lnTo>
                    <a:pt x="65" y="633"/>
                  </a:lnTo>
                  <a:lnTo>
                    <a:pt x="43" y="597"/>
                  </a:lnTo>
                  <a:lnTo>
                    <a:pt x="28" y="564"/>
                  </a:lnTo>
                  <a:lnTo>
                    <a:pt x="16" y="536"/>
                  </a:lnTo>
                  <a:lnTo>
                    <a:pt x="6" y="516"/>
                  </a:lnTo>
                  <a:lnTo>
                    <a:pt x="2" y="502"/>
                  </a:lnTo>
                  <a:lnTo>
                    <a:pt x="0" y="499"/>
                  </a:lnTo>
                  <a:lnTo>
                    <a:pt x="4" y="495"/>
                  </a:lnTo>
                  <a:lnTo>
                    <a:pt x="14" y="485"/>
                  </a:lnTo>
                  <a:lnTo>
                    <a:pt x="32" y="469"/>
                  </a:lnTo>
                  <a:lnTo>
                    <a:pt x="55" y="449"/>
                  </a:lnTo>
                  <a:lnTo>
                    <a:pt x="85" y="426"/>
                  </a:lnTo>
                  <a:lnTo>
                    <a:pt x="118" y="400"/>
                  </a:lnTo>
                  <a:lnTo>
                    <a:pt x="158" y="370"/>
                  </a:lnTo>
                  <a:lnTo>
                    <a:pt x="203" y="341"/>
                  </a:lnTo>
                  <a:lnTo>
                    <a:pt x="250" y="311"/>
                  </a:lnTo>
                  <a:lnTo>
                    <a:pt x="303" y="282"/>
                  </a:lnTo>
                  <a:lnTo>
                    <a:pt x="358" y="252"/>
                  </a:lnTo>
                  <a:lnTo>
                    <a:pt x="417" y="227"/>
                  </a:lnTo>
                  <a:lnTo>
                    <a:pt x="478" y="205"/>
                  </a:lnTo>
                  <a:lnTo>
                    <a:pt x="542" y="185"/>
                  </a:lnTo>
                  <a:lnTo>
                    <a:pt x="608" y="171"/>
                  </a:lnTo>
                  <a:lnTo>
                    <a:pt x="675" y="162"/>
                  </a:lnTo>
                  <a:close/>
                  <a:moveTo>
                    <a:pt x="675" y="0"/>
                  </a:moveTo>
                  <a:lnTo>
                    <a:pt x="1810" y="0"/>
                  </a:lnTo>
                  <a:lnTo>
                    <a:pt x="1810" y="1200"/>
                  </a:lnTo>
                  <a:lnTo>
                    <a:pt x="675" y="1200"/>
                  </a:lnTo>
                  <a:lnTo>
                    <a:pt x="675" y="1058"/>
                  </a:lnTo>
                  <a:lnTo>
                    <a:pt x="748" y="1062"/>
                  </a:lnTo>
                  <a:lnTo>
                    <a:pt x="819" y="1060"/>
                  </a:lnTo>
                  <a:lnTo>
                    <a:pt x="894" y="1052"/>
                  </a:lnTo>
                  <a:lnTo>
                    <a:pt x="977" y="1038"/>
                  </a:lnTo>
                  <a:lnTo>
                    <a:pt x="1061" y="1021"/>
                  </a:lnTo>
                  <a:lnTo>
                    <a:pt x="1148" y="1001"/>
                  </a:lnTo>
                  <a:lnTo>
                    <a:pt x="1235" y="975"/>
                  </a:lnTo>
                  <a:lnTo>
                    <a:pt x="1321" y="946"/>
                  </a:lnTo>
                  <a:lnTo>
                    <a:pt x="1404" y="914"/>
                  </a:lnTo>
                  <a:lnTo>
                    <a:pt x="1483" y="879"/>
                  </a:lnTo>
                  <a:lnTo>
                    <a:pt x="1554" y="841"/>
                  </a:lnTo>
                  <a:lnTo>
                    <a:pt x="1619" y="802"/>
                  </a:lnTo>
                  <a:lnTo>
                    <a:pt x="1674" y="763"/>
                  </a:lnTo>
                  <a:lnTo>
                    <a:pt x="1658" y="749"/>
                  </a:lnTo>
                  <a:lnTo>
                    <a:pt x="1634" y="733"/>
                  </a:lnTo>
                  <a:lnTo>
                    <a:pt x="1605" y="717"/>
                  </a:lnTo>
                  <a:lnTo>
                    <a:pt x="1573" y="700"/>
                  </a:lnTo>
                  <a:lnTo>
                    <a:pt x="1540" y="682"/>
                  </a:lnTo>
                  <a:lnTo>
                    <a:pt x="1510" y="664"/>
                  </a:lnTo>
                  <a:lnTo>
                    <a:pt x="1485" y="648"/>
                  </a:lnTo>
                  <a:lnTo>
                    <a:pt x="1467" y="636"/>
                  </a:lnTo>
                  <a:lnTo>
                    <a:pt x="1404" y="690"/>
                  </a:lnTo>
                  <a:lnTo>
                    <a:pt x="1341" y="741"/>
                  </a:lnTo>
                  <a:lnTo>
                    <a:pt x="1276" y="788"/>
                  </a:lnTo>
                  <a:lnTo>
                    <a:pt x="1209" y="832"/>
                  </a:lnTo>
                  <a:lnTo>
                    <a:pt x="1140" y="871"/>
                  </a:lnTo>
                  <a:lnTo>
                    <a:pt x="1067" y="904"/>
                  </a:lnTo>
                  <a:lnTo>
                    <a:pt x="992" y="932"/>
                  </a:lnTo>
                  <a:lnTo>
                    <a:pt x="914" y="954"/>
                  </a:lnTo>
                  <a:lnTo>
                    <a:pt x="831" y="966"/>
                  </a:lnTo>
                  <a:lnTo>
                    <a:pt x="744" y="969"/>
                  </a:lnTo>
                  <a:lnTo>
                    <a:pt x="709" y="969"/>
                  </a:lnTo>
                  <a:lnTo>
                    <a:pt x="675" y="966"/>
                  </a:lnTo>
                  <a:lnTo>
                    <a:pt x="675" y="865"/>
                  </a:lnTo>
                  <a:lnTo>
                    <a:pt x="715" y="871"/>
                  </a:lnTo>
                  <a:lnTo>
                    <a:pt x="758" y="873"/>
                  </a:lnTo>
                  <a:lnTo>
                    <a:pt x="815" y="869"/>
                  </a:lnTo>
                  <a:lnTo>
                    <a:pt x="870" y="859"/>
                  </a:lnTo>
                  <a:lnTo>
                    <a:pt x="925" y="841"/>
                  </a:lnTo>
                  <a:lnTo>
                    <a:pt x="979" y="820"/>
                  </a:lnTo>
                  <a:lnTo>
                    <a:pt x="1030" y="794"/>
                  </a:lnTo>
                  <a:lnTo>
                    <a:pt x="1079" y="767"/>
                  </a:lnTo>
                  <a:lnTo>
                    <a:pt x="1126" y="735"/>
                  </a:lnTo>
                  <a:lnTo>
                    <a:pt x="1172" y="701"/>
                  </a:lnTo>
                  <a:lnTo>
                    <a:pt x="1213" y="670"/>
                  </a:lnTo>
                  <a:lnTo>
                    <a:pt x="1250" y="636"/>
                  </a:lnTo>
                  <a:lnTo>
                    <a:pt x="1284" y="605"/>
                  </a:lnTo>
                  <a:lnTo>
                    <a:pt x="1315" y="577"/>
                  </a:lnTo>
                  <a:lnTo>
                    <a:pt x="1339" y="550"/>
                  </a:lnTo>
                  <a:lnTo>
                    <a:pt x="1361" y="530"/>
                  </a:lnTo>
                  <a:lnTo>
                    <a:pt x="1374" y="512"/>
                  </a:lnTo>
                  <a:lnTo>
                    <a:pt x="1384" y="502"/>
                  </a:lnTo>
                  <a:lnTo>
                    <a:pt x="1386" y="499"/>
                  </a:lnTo>
                  <a:lnTo>
                    <a:pt x="1384" y="495"/>
                  </a:lnTo>
                  <a:lnTo>
                    <a:pt x="1374" y="483"/>
                  </a:lnTo>
                  <a:lnTo>
                    <a:pt x="1359" y="465"/>
                  </a:lnTo>
                  <a:lnTo>
                    <a:pt x="1339" y="443"/>
                  </a:lnTo>
                  <a:lnTo>
                    <a:pt x="1311" y="418"/>
                  </a:lnTo>
                  <a:lnTo>
                    <a:pt x="1280" y="388"/>
                  </a:lnTo>
                  <a:lnTo>
                    <a:pt x="1242" y="357"/>
                  </a:lnTo>
                  <a:lnTo>
                    <a:pt x="1201" y="325"/>
                  </a:lnTo>
                  <a:lnTo>
                    <a:pt x="1154" y="292"/>
                  </a:lnTo>
                  <a:lnTo>
                    <a:pt x="1103" y="262"/>
                  </a:lnTo>
                  <a:lnTo>
                    <a:pt x="1048" y="233"/>
                  </a:lnTo>
                  <a:lnTo>
                    <a:pt x="987" y="207"/>
                  </a:lnTo>
                  <a:lnTo>
                    <a:pt x="924" y="187"/>
                  </a:lnTo>
                  <a:lnTo>
                    <a:pt x="855" y="171"/>
                  </a:lnTo>
                  <a:lnTo>
                    <a:pt x="782" y="162"/>
                  </a:lnTo>
                  <a:lnTo>
                    <a:pt x="707" y="160"/>
                  </a:lnTo>
                  <a:lnTo>
                    <a:pt x="675" y="162"/>
                  </a:lnTo>
                  <a:lnTo>
                    <a:pt x="675" y="0"/>
                  </a:lnTo>
                  <a:close/>
                </a:path>
              </a:pathLst>
            </a:custGeom>
            <a:solidFill>
              <a:srgbClr val="76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yriad Pro"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Myriad Pro"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Myriad Pro"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Myriad Pro"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Myriad Pro"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a:t>
            </a:fld>
            <a:endParaRPr lang="en-US" dirty="0"/>
          </a:p>
        </p:txBody>
      </p:sp>
    </p:spTree>
    <p:extLst>
      <p:ext uri="{BB962C8B-B14F-4D97-AF65-F5344CB8AC3E}">
        <p14:creationId xmlns:p14="http://schemas.microsoft.com/office/powerpoint/2010/main" val="2987981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Before we dig into VR</a:t>
            </a:r>
            <a:r>
              <a:rPr lang="en-US" baseline="0" smtClean="0"/>
              <a:t> SLI, </a:t>
            </a:r>
            <a:r>
              <a:rPr lang="en-US" smtClean="0"/>
              <a:t>as a quick interlude, let me first explain how ordinary SLI</a:t>
            </a:r>
            <a:r>
              <a:rPr lang="en-US" baseline="0" smtClean="0"/>
              <a:t> normally works.  For years, we’ve had alternate-frame SLI, in which the GPUs trade off frames. In the case of two GPUs, one renders the even frames and the other the odd frames. The GPU start times are staggered half a frame apart to try to maintain regular frame delivery to the display.</a:t>
            </a:r>
          </a:p>
          <a:p>
            <a:endParaRPr lang="en-US" baseline="0" smtClean="0"/>
          </a:p>
          <a:p>
            <a:r>
              <a:rPr lang="en-US" baseline="0" smtClean="0"/>
              <a:t>This works reasonably well to increase framerate relative to a single-GPU system, but it doesn’t help with latency.  So this isn’t the best model for VR.</a:t>
            </a:r>
            <a:endParaRPr lang="en-US" smtClean="0"/>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236847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mtClean="0"/>
              <a:t>A better way to use</a:t>
            </a:r>
            <a:r>
              <a:rPr lang="en-US" baseline="0" smtClean="0"/>
              <a:t> two GPUs for VR rendering is to split the work of drawing a single frame across them—namely, by rendering each eye on one GPU.  </a:t>
            </a:r>
            <a:r>
              <a:rPr lang="en-US" smtClean="0"/>
              <a:t>This has the nice property that it improves both framerate </a:t>
            </a:r>
            <a:r>
              <a:rPr lang="en-US" i="1" smtClean="0"/>
              <a:t>and</a:t>
            </a:r>
            <a:r>
              <a:rPr lang="en-US" smtClean="0"/>
              <a:t> latency relative to a single-GPU system.</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681281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02667">
              <a:defRPr/>
            </a:pPr>
            <a:r>
              <a:rPr lang="en-US" smtClean="0"/>
              <a:t>I’ll touch on some of the main features of our VR SLI API.</a:t>
            </a:r>
            <a:r>
              <a:rPr lang="en-US" baseline="0" smtClean="0"/>
              <a:t> </a:t>
            </a:r>
            <a:r>
              <a:rPr lang="en-US"/>
              <a:t>First, it enables GPU affinity masking: the ability to select which GPUs a set of draw calls will go to. With our API, you can do this with a simple API call that sets a bitmask of active GPUs. Then all draw calls you issue will be sent to those GPUs, until you change the mask again.</a:t>
            </a:r>
            <a:endParaRPr lang="en-US" smtClean="0"/>
          </a:p>
          <a:p>
            <a:pPr defTabSz="1002667">
              <a:defRPr/>
            </a:pPr>
            <a:endParaRPr lang="en-US" smtClean="0"/>
          </a:p>
          <a:p>
            <a:pPr defTabSz="1002667">
              <a:defRPr/>
            </a:pPr>
            <a:r>
              <a:rPr lang="en-US"/>
              <a:t>With this feature, if an engine already supports sequential stereo rendering, it’s very easy to enable dual-GPU support. All you have to do is add a few lines of code to set the mask to the first GPU before rendering the left eye, then set the mask to the second GPU before rendering the right eye. For things like shadow maps, or GPU physics simulations where the data will be used by both GPUs, you can set the mask to include both GPUs, and the draw calls will be broadcast to them. It really is that simple, and incredibly easy to integrate in an engine.</a:t>
            </a:r>
          </a:p>
          <a:p>
            <a:pPr defTabSz="1002667">
              <a:defRPr/>
            </a:pPr>
            <a:endParaRPr lang="en-US" baseline="0" smtClean="0"/>
          </a:p>
          <a:p>
            <a:pPr defTabSz="1002667">
              <a:defRPr/>
            </a:pPr>
            <a:r>
              <a:rPr lang="en-US" baseline="0" smtClean="0"/>
              <a:t>By the way, all of this extends to as many GPUs as you have in your machine, not just two.  So you can use affinity masking to explicitly control how work gets divided across 4 or 8 GPUs, as well.</a:t>
            </a:r>
            <a:endParaRPr lang="en-US" smtClean="0"/>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245585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mtClean="0"/>
              <a:t>GPU affinity masking is a great way to get started</a:t>
            </a:r>
            <a:r>
              <a:rPr lang="en-US" baseline="0" smtClean="0"/>
              <a:t> adding VR SLI support to your engine. However, note that with affinity masking you’re still paying the CPU cost for rendering both eyes. After splitting the app’s rendering work across two GPUs, your top performance bottleneck can easily shift to the CPU.</a:t>
            </a:r>
            <a:endParaRPr lang="en-US" smtClean="0"/>
          </a:p>
          <a:p>
            <a:pPr defTabSz="948507">
              <a:defRPr/>
            </a:pPr>
            <a:endParaRPr lang="en-US" smtClean="0"/>
          </a:p>
          <a:p>
            <a:pPr defTabSz="948507">
              <a:defRPr/>
            </a:pPr>
            <a:r>
              <a:rPr lang="en-US" smtClean="0"/>
              <a:t>To alleviate</a:t>
            </a:r>
            <a:r>
              <a:rPr lang="en-US" baseline="0" smtClean="0"/>
              <a:t> this, VR SLI supports a second style of use, which we call broadcasting. This allows </a:t>
            </a:r>
            <a:r>
              <a:rPr lang="en-US"/>
              <a:t>you to render both eye views using a single set of draw calls, rather than submitting entirely separate draw calls for each eye. Thus, it cuts the number of draw calls per frame—and their associated CPU overhead—roughly in half.</a:t>
            </a:r>
            <a:endParaRPr lang="en-US" smtClean="0"/>
          </a:p>
          <a:p>
            <a:pPr defTabSz="948507">
              <a:defRPr/>
            </a:pPr>
            <a:endParaRPr lang="en-US" smtClean="0"/>
          </a:p>
          <a:p>
            <a:pPr defTabSz="948507">
              <a:defRPr/>
            </a:pPr>
            <a:r>
              <a:rPr lang="en-US"/>
              <a:t>This works because the draw calls for the two eyes are almost completely the same to begin with. Both eyes can see the same objects, are rendering the same geometry, with the same shaders, textures, and so on.</a:t>
            </a:r>
            <a:r>
              <a:rPr lang="en-US" smtClean="0"/>
              <a:t> So when you render them</a:t>
            </a:r>
            <a:r>
              <a:rPr lang="en-US" baseline="0" smtClean="0"/>
              <a:t> separately, you’re doing a lot of redundant work on the CPU.</a:t>
            </a: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13</a:t>
            </a:fld>
            <a:endParaRPr lang="en-US" dirty="0"/>
          </a:p>
        </p:txBody>
      </p:sp>
    </p:spTree>
    <p:extLst>
      <p:ext uri="{BB962C8B-B14F-4D97-AF65-F5344CB8AC3E}">
        <p14:creationId xmlns:p14="http://schemas.microsoft.com/office/powerpoint/2010/main" val="110749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667">
              <a:defRPr/>
            </a:pPr>
            <a:r>
              <a:rPr lang="en-US"/>
              <a:t>The only difference between the eyes is their view position—just a few numbers in a constant buffer. So, VR SLI lets you send different constant buffers to each GPU, so that each eye view is rendered from its correct position when the draw calls are broadcast.</a:t>
            </a:r>
          </a:p>
          <a:p>
            <a:pPr defTabSz="1002667">
              <a:defRPr/>
            </a:pPr>
            <a:endParaRPr lang="en-US" baseline="0" smtClean="0"/>
          </a:p>
          <a:p>
            <a:pPr defTabSz="1002667">
              <a:defRPr/>
            </a:pPr>
            <a:r>
              <a:rPr lang="en-US" baseline="0" smtClean="0"/>
              <a:t>So, you can prepare one constant buffer that contains the left eye view matrix, and another buffer with the right eye view matrix. Then, in our API we have a SetConstantBuffers call that takes both the left and right eye constant buffers at once and sends them to the respective GPUs. Similarly, you can set up the GPUs with different viewports and scissor rectangles.</a:t>
            </a:r>
          </a:p>
          <a:p>
            <a:pPr defTabSz="1002667">
              <a:defRPr/>
            </a:pPr>
            <a:endParaRPr lang="en-US" baseline="0" smtClean="0"/>
          </a:p>
          <a:p>
            <a:pPr defTabSz="1002667">
              <a:defRPr/>
            </a:pPr>
            <a:r>
              <a:rPr lang="en-US" baseline="0" smtClean="0"/>
              <a:t>Altogether, this allows you to render your scene only once, broadcasting those draw calls to both GPUs, and using a handful of per-GPU state settings. </a:t>
            </a:r>
            <a:r>
              <a:rPr lang="en-US"/>
              <a:t>This lets you render both eyes with hardly any more CPU overhead then it would cost to render a single view.</a:t>
            </a:r>
            <a:endParaRPr lang="en-US" smtClean="0"/>
          </a:p>
          <a:p>
            <a:pPr defTabSz="1002667">
              <a:defRPr/>
            </a:pP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a:t>
            </a:fld>
            <a:endParaRPr lang="en-US" dirty="0"/>
          </a:p>
        </p:txBody>
      </p:sp>
    </p:spTree>
    <p:extLst>
      <p:ext uri="{BB962C8B-B14F-4D97-AF65-F5344CB8AC3E}">
        <p14:creationId xmlns:p14="http://schemas.microsoft.com/office/powerpoint/2010/main" val="41442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667">
              <a:defRPr/>
            </a:pPr>
            <a:r>
              <a:rPr lang="en-US" smtClean="0"/>
              <a:t>O</a:t>
            </a:r>
            <a:r>
              <a:rPr lang="en-US" baseline="0" smtClean="0"/>
              <a:t>f course, at times we need to be able to transfer data between GPUs. For instance, after we’ve finished rendering our two eye views, we have to get them back onto a single GPU to output to the display. So we have an API call that lets you copy a texture or a buffer between two specified GPUs, or to/from system memory, using the PCI Express bus.</a:t>
            </a:r>
          </a:p>
          <a:p>
            <a:pPr defTabSz="1002667">
              <a:defRPr/>
            </a:pPr>
            <a:endParaRPr lang="en-US" baseline="0" smtClean="0"/>
          </a:p>
          <a:p>
            <a:pPr defTabSz="1002667">
              <a:defRPr/>
            </a:pPr>
            <a:r>
              <a:rPr lang="en-US" baseline="0" smtClean="0"/>
              <a:t>One point worth noting here is that the PCI Express bus is actually kind of slow. PCIe2.0 x16 only gives you 8 GB/sec of bandwidth, which isn’t that much, and it means that transferring an eye view will require about a millisecond. That’s a significant fraction of your frame time at 90 Hz, so that’s something to keep in mind.</a:t>
            </a:r>
          </a:p>
          <a:p>
            <a:pPr defTabSz="1002667">
              <a:defRPr/>
            </a:pPr>
            <a:endParaRPr lang="en-US" baseline="0" smtClean="0"/>
          </a:p>
          <a:p>
            <a:pPr defTabSz="1002667">
              <a:defRPr/>
            </a:pPr>
            <a:r>
              <a:rPr lang="en-US" baseline="0" smtClean="0"/>
              <a:t>To help work around that problem, our API supports asynchronous copies. The copy can be kicked off and done in the background while the GPU does some other rendering work, and the GPU can later wait for the copy to finish using fences. So at least you have the opportunity to hide the PCIe latency behind some other work.</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a:t>
            </a:fld>
            <a:endParaRPr lang="en-US" dirty="0"/>
          </a:p>
        </p:txBody>
      </p:sp>
    </p:spTree>
    <p:extLst>
      <p:ext uri="{BB962C8B-B14F-4D97-AF65-F5344CB8AC3E}">
        <p14:creationId xmlns:p14="http://schemas.microsoft.com/office/powerpoint/2010/main" val="175102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Stereo rendering with one eye per GPU is the main way we expect people to use VR SLI. But VR SLI is even more than that—it’s really a DX11 extension API that gives application developers explicit control over how work is distributed across any number of GPUs. So if you want to support 4 GPUs or even 8 GPUs in a machine, you can do it. The power is in your hands to split up the work however you want, over however many GPUs you choose to support.</a:t>
            </a:r>
          </a:p>
          <a:p>
            <a:endParaRPr lang="en-US"/>
          </a:p>
          <a:p>
            <a:r>
              <a:rPr lang="en-US"/>
              <a:t>An important point here is that since VR SLI is all about giving the application explicit control, it does require active integration into a renderer—it’s not possible to automatically enable VR SLI in apps or games that haven’t integrated it, in contrast to other SLI modes like alternate-frame rendering.</a:t>
            </a:r>
          </a:p>
          <a:p>
            <a:endParaRPr lang="en-US"/>
          </a:p>
          <a:p>
            <a:pPr defTabSz="948507">
              <a:defRPr/>
            </a:pPr>
            <a:r>
              <a:rPr lang="en-US"/>
              <a:t>It exists as an extension API to DX11. The VR SLI API is currently under NDA, but will be released as a public beta very soon. And </a:t>
            </a:r>
            <a:r>
              <a:rPr lang="en-US" smtClean="0"/>
              <a:t>we haven’t forgotten about OpenGL</a:t>
            </a:r>
            <a:r>
              <a:rPr lang="en-US"/>
              <a:t>—</a:t>
            </a:r>
            <a:r>
              <a:rPr lang="en-US" baseline="0" smtClean="0"/>
              <a:t>we have a GL extension in progress that provides very similar multi-GPU features. It’s still in development and therefore also under NDA for the time being, but if you’d like to test it and give feedback, get in touch with us!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2758870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VR SLI is a great feature to get maximum performance out of a multi-GPU system. But how can we make stereo rendering more efficient even on a single GPU? That’s where my next topic comes in.</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1829980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With VR SLI, we were talking about splitting the stereo rendering work across multiple GPUs. If</a:t>
            </a:r>
            <a:r>
              <a:rPr lang="en-US" baseline="0" smtClean="0"/>
              <a:t> we’re on a single-GPU system, then the GPU just has to draw both views; there’s not much we can do about that for the time being.</a:t>
            </a:r>
          </a:p>
          <a:p>
            <a:endParaRPr lang="en-US" baseline="0" smtClean="0"/>
          </a:p>
          <a:p>
            <a:r>
              <a:rPr lang="en-US" baseline="0" smtClean="0"/>
              <a:t>On the other hand, consider the CPU overhead of resubmitting the draw calls for each eye. With VR SLI we had a broadcast mode where we could submit the draw calls once, cutting the CPU overhead. Can we do something like that with single-GPU rendering?</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1651685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DirectX, both DX11 and</a:t>
            </a:r>
            <a:r>
              <a:rPr lang="en-US" baseline="0" smtClean="0"/>
              <a:t> DX12 offer the concept of a command list at the API level. You can record a sequence of API calls into a command list, and the driver will do as much of the internal processing as it can when the command list is created, making it relatively cheap to execute later.</a:t>
            </a:r>
          </a:p>
          <a:p>
            <a:endParaRPr lang="en-US" baseline="0" smtClean="0"/>
          </a:p>
          <a:p>
            <a:r>
              <a:rPr lang="en-US" smtClean="0"/>
              <a:t>So, you can record your scene renderin</a:t>
            </a:r>
            <a:r>
              <a:rPr lang="en-US" baseline="0" smtClean="0"/>
              <a:t>g in a command list, then replay the command list for each eye with minimal CPU overhead. In order to get the correct view matrix for each eye, you can store it in a global constant buffer, and update it between eyes. That works because command lists only store references to resources like buffers and textures, not the contents of the resources.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19</a:t>
            </a:fld>
            <a:endParaRPr lang="en-US" dirty="0"/>
          </a:p>
        </p:txBody>
      </p:sp>
    </p:spTree>
    <p:extLst>
      <p:ext uri="{BB962C8B-B14F-4D97-AF65-F5344CB8AC3E}">
        <p14:creationId xmlns:p14="http://schemas.microsoft.com/office/powerpoint/2010/main" val="163693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To set the stage, first I want to mention a</a:t>
            </a:r>
            <a:r>
              <a:rPr lang="en-US" baseline="0" smtClean="0"/>
              <a:t> few ways that virtual reality rendering differs from the more familiar kind of GPU rendering that real-time 3D apps and games have been doing up to now.</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182998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a:t>
            </a:r>
            <a:r>
              <a:rPr lang="en-US" baseline="0" smtClean="0"/>
              <a:t> OpenGL, there’s no native concept of command lists. (There were display lists once upon a time, but they’re deprecated now, and they don’t quite do what you want anyway.) However, on NVIDIA GPUs we expose an extension called GL_NV_command_list that offers similar functionality.</a:t>
            </a:r>
          </a:p>
          <a:p>
            <a:endParaRPr lang="en-US" baseline="0" smtClean="0"/>
          </a:p>
          <a:p>
            <a:r>
              <a:rPr lang="en-US" baseline="0" smtClean="0"/>
              <a:t>I won’t go into details here, but basically the extension defines a bytecode-like binary format in which you encode your rendering commands and store them all in a buffer; then you can submit that to the driver in one very efficient API call. Again, you can record your scene rendering in this buffer once, then submit it twice to render both eyes, while updating a uniform buffer in between to set the correct view matrix for each eye</a:t>
            </a:r>
            <a:r>
              <a:rPr lang="en-US" baseline="0" smtClean="0"/>
              <a:t>.</a:t>
            </a:r>
          </a:p>
          <a:p>
            <a:endParaRPr lang="en-US" sz="1200" baseline="0" smtClean="0"/>
          </a:p>
          <a:p>
            <a:pPr lvl="0"/>
            <a:r>
              <a:rPr lang="en-US" sz="1200"/>
              <a:t>Spec: http://developer.download.nvidia.com/opengl/specs/GL_NV_command_list.txt</a:t>
            </a:r>
          </a:p>
          <a:p>
            <a:pPr lvl="0"/>
            <a:r>
              <a:rPr lang="en-US" sz="1200"/>
              <a:t>For more info: http://on-demand.gputechconf.com/gtc/2015/presentation/S5135-Christoph-Kubisch-Pierre-Boudier.pdf</a:t>
            </a:r>
          </a:p>
          <a:p>
            <a:pPr lvl="0"/>
            <a:endParaRPr lang="en-US" baseline="0"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20</a:t>
            </a:fld>
            <a:endParaRPr lang="en-US" dirty="0"/>
          </a:p>
        </p:txBody>
      </p:sp>
    </p:spTree>
    <p:extLst>
      <p:ext uri="{BB962C8B-B14F-4D97-AF65-F5344CB8AC3E}">
        <p14:creationId xmlns:p14="http://schemas.microsoft.com/office/powerpoint/2010/main" val="328846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If command list rendering doesn’t work out for you</a:t>
            </a:r>
            <a:r>
              <a:rPr lang="en-US" baseline="0" smtClean="0"/>
              <a:t> for whatever reason, another possibility for stereo rendering is to use instancing.</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21</a:t>
            </a:fld>
            <a:endParaRPr lang="en-US" dirty="0"/>
          </a:p>
        </p:txBody>
      </p:sp>
    </p:spTree>
    <p:extLst>
      <p:ext uri="{BB962C8B-B14F-4D97-AF65-F5344CB8AC3E}">
        <p14:creationId xmlns:p14="http://schemas.microsoft.com/office/powerpoint/2010/main" val="3345946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talking a lot about how to do efficient stereo rendering for VR. Now I’m going to switch gears and talk about how we can take advantage of the optics in a VR headset to improve rendering performance.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22</a:t>
            </a:fld>
            <a:endParaRPr lang="en-US" dirty="0"/>
          </a:p>
        </p:txBody>
      </p:sp>
    </p:spTree>
    <p:extLst>
      <p:ext uri="{BB962C8B-B14F-4D97-AF65-F5344CB8AC3E}">
        <p14:creationId xmlns:p14="http://schemas.microsoft.com/office/powerpoint/2010/main" val="1829980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First, the basic facts about how the optics in a VR headset work.</a:t>
            </a:r>
          </a:p>
          <a:p>
            <a:endParaRPr lang="en-US" baseline="0" smtClean="0"/>
          </a:p>
          <a:p>
            <a:r>
              <a:rPr lang="en-US" baseline="0" smtClean="0"/>
              <a:t>VR headsets have lenses to expand their field of view and enable your eyes to focus on the screen. However, the lenses also introduce pincushion distortion in the image, as seen here. Note how the straight grid lines on the background are bowed inward when seen through the lens.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23</a:t>
            </a:fld>
            <a:endParaRPr lang="en-US" dirty="0"/>
          </a:p>
        </p:txBody>
      </p:sp>
    </p:spTree>
    <p:extLst>
      <p:ext uri="{BB962C8B-B14F-4D97-AF65-F5344CB8AC3E}">
        <p14:creationId xmlns:p14="http://schemas.microsoft.com/office/powerpoint/2010/main" val="704489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So we have to render an image that’s distorted in the opposite way</a:t>
            </a:r>
            <a:r>
              <a:rPr lang="en-US" kern="1200" smtClean="0"/>
              <a:t>—</a:t>
            </a:r>
            <a:r>
              <a:rPr lang="en-US" kern="1200" baseline="0" smtClean="0"/>
              <a:t>barrel distortion, like what you see on the right</a:t>
            </a:r>
            <a:r>
              <a:rPr lang="en-US" kern="1200" smtClean="0"/>
              <a:t>—</a:t>
            </a:r>
            <a:r>
              <a:rPr lang="en-US" baseline="0" smtClean="0"/>
              <a:t>to cancel out the lens effects.  When viewed through the lens, the user perceives a geometrically correct image again.</a:t>
            </a:r>
          </a:p>
          <a:p>
            <a:endParaRPr lang="en-US" baseline="0" smtClean="0"/>
          </a:p>
          <a:p>
            <a:r>
              <a:rPr lang="en-US" baseline="0" smtClean="0"/>
              <a:t>Chromatic aberration, or the separation of red, green, and blue colors, is another lens artifact that we have to counter in software to give the user a faithfully rendered view.</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24</a:t>
            </a:fld>
            <a:endParaRPr lang="en-US" dirty="0"/>
          </a:p>
        </p:txBody>
      </p:sp>
    </p:spTree>
    <p:extLst>
      <p:ext uri="{BB962C8B-B14F-4D97-AF65-F5344CB8AC3E}">
        <p14:creationId xmlns:p14="http://schemas.microsoft.com/office/powerpoint/2010/main" val="2456535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trouble is that GPUs can’t natively render into</a:t>
            </a:r>
            <a:r>
              <a:rPr lang="en-US" baseline="0" smtClean="0"/>
              <a:t> a nonlinearly distorted view like this</a:t>
            </a:r>
            <a:r>
              <a:rPr lang="en-US"/>
              <a:t>—their rasterization hardware is designed around the assumption of linear perspective projections</a:t>
            </a:r>
            <a:r>
              <a:rPr lang="en-US" baseline="0" smtClean="0"/>
              <a:t>. Current VR software solves this problem by first rendering a normal perspective projection (left), then resampling to the distorted view (right) as a postprocess.</a:t>
            </a:r>
          </a:p>
          <a:p>
            <a:endParaRPr lang="en-US" smtClean="0"/>
          </a:p>
          <a:p>
            <a:r>
              <a:rPr lang="en-US" smtClean="0"/>
              <a:t>You’ll</a:t>
            </a:r>
            <a:r>
              <a:rPr lang="en-US" baseline="0" smtClean="0"/>
              <a:t> notice that the original rendered image is much larger than the distorted view. In fact, on the Oculus Rift and HTC Vive headsets, the recommended rendered image size is close to double the pixel count of the final distorted image.</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25</a:t>
            </a:fld>
            <a:endParaRPr lang="en-US" dirty="0"/>
          </a:p>
        </p:txBody>
      </p:sp>
    </p:spTree>
    <p:extLst>
      <p:ext uri="{BB962C8B-B14F-4D97-AF65-F5344CB8AC3E}">
        <p14:creationId xmlns:p14="http://schemas.microsoft.com/office/powerpoint/2010/main" val="1015039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reason for this is that if you look at what happens during the distortion pass, you find </a:t>
            </a:r>
            <a:r>
              <a:rPr lang="en-US" baseline="0" smtClean="0"/>
              <a:t>that while the center of the image stays the same, the outskirts are getting squashed quite a bit.</a:t>
            </a:r>
          </a:p>
          <a:p>
            <a:endParaRPr lang="en-US" baseline="0" smtClean="0"/>
          </a:p>
          <a:p>
            <a:r>
              <a:rPr lang="en-US" baseline="0" smtClean="0"/>
              <a:t>Look at the green circles</a:t>
            </a:r>
            <a:r>
              <a:rPr lang="en-US" kern="1200" smtClean="0"/>
              <a:t>—they’re the same size, and they enclose the same region of the image in both the original and the distorted views. Then</a:t>
            </a:r>
            <a:r>
              <a:rPr lang="en-US" kern="1200" baseline="0" smtClean="0"/>
              <a:t> compare that to the red box. It gets mapped to a significantly smaller region in the distorted view.</a:t>
            </a:r>
            <a:r>
              <a:rPr lang="en-US" kern="1200" smtClean="0"/>
              <a:t> </a:t>
            </a:r>
            <a:endParaRPr lang="en-US" baseline="0" smtClean="0"/>
          </a:p>
          <a:p>
            <a:endParaRPr lang="en-US" baseline="0" smtClean="0"/>
          </a:p>
          <a:p>
            <a:r>
              <a:rPr lang="en-US" baseline="0" smtClean="0"/>
              <a:t>This means we’re over-shading the outskirts of the image. We’re rendering and shading lots of pixels that are never making it out to the display</a:t>
            </a:r>
            <a:r>
              <a:rPr lang="en-US" kern="1200" smtClean="0"/>
              <a:t>—</a:t>
            </a:r>
            <a:r>
              <a:rPr lang="en-US" baseline="0" smtClean="0"/>
              <a:t>they’re just getting thrown away during the distortion pass.  It’s a significant inefficiency, and it slows you down.</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26</a:t>
            </a:fld>
            <a:endParaRPr lang="en-US" dirty="0"/>
          </a:p>
        </p:txBody>
      </p:sp>
    </p:spTree>
    <p:extLst>
      <p:ext uri="{BB962C8B-B14F-4D97-AF65-F5344CB8AC3E}">
        <p14:creationId xmlns:p14="http://schemas.microsoft.com/office/powerpoint/2010/main" val="631311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That brings us to multi-resolution shading. The idea is to subdivide</a:t>
            </a:r>
            <a:r>
              <a:rPr lang="en-US" baseline="0" smtClean="0"/>
              <a:t> the image into a set of adjoining viewports</a:t>
            </a:r>
            <a:r>
              <a:rPr lang="en-US" kern="1200" smtClean="0"/>
              <a:t>—here, a 3x3 grid of them. We keep the center viewport the same size, but scale down all the ones around the outside. All</a:t>
            </a:r>
            <a:r>
              <a:rPr lang="en-US" kern="1200" baseline="0" smtClean="0"/>
              <a:t> the left, right, top and bottom edges are scaled in, effectively reducing the resolution in the outskirts of the image, while maintaining full resolution at the center.</a:t>
            </a:r>
          </a:p>
          <a:p>
            <a:endParaRPr lang="en-US" kern="1200" baseline="0" smtClean="0"/>
          </a:p>
          <a:p>
            <a:r>
              <a:rPr lang="en-US" kern="1200" baseline="0" smtClean="0"/>
              <a:t>Now, because everything is still just a standard, rectilinear perspective projection, the GPU can render natively into this collection of viewports. But now we’re better approximating the pixel density of the distorted image that we eventually want to generate. Since we’re closer to the final pixel density, we’re not over-rendering and wasting so many pixels</a:t>
            </a:r>
            <a:r>
              <a:rPr lang="en-US"/>
              <a:t>, and we can get a substantial performance boost for no perceptible reduction in image quality.</a:t>
            </a:r>
            <a:endParaRPr lang="en-US" kern="1200" baseline="0" smtClean="0"/>
          </a:p>
          <a:p>
            <a:endParaRPr lang="en-US" kern="1200" baseline="0" smtClean="0"/>
          </a:p>
          <a:p>
            <a:r>
              <a:rPr lang="en-US" kern="1200" baseline="0" smtClean="0"/>
              <a:t>Depending on how aggressive you want to be with scaling down the outer regions, you can save anywhere from 20% to 50% of the pixels.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27</a:t>
            </a:fld>
            <a:endParaRPr lang="en-US" dirty="0"/>
          </a:p>
        </p:txBody>
      </p:sp>
    </p:spTree>
    <p:extLst>
      <p:ext uri="{BB962C8B-B14F-4D97-AF65-F5344CB8AC3E}">
        <p14:creationId xmlns:p14="http://schemas.microsoft.com/office/powerpoint/2010/main" val="59088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key thing that makes this technique a performance win is a hardware feature we have on NVIDIA’s </a:t>
            </a:r>
            <a:r>
              <a:rPr lang="en-US" baseline="0" smtClean="0"/>
              <a:t>Maxwell architecture</a:t>
            </a:r>
            <a:r>
              <a:rPr lang="en-US" kern="1200" smtClean="0"/>
              <a:t>—</a:t>
            </a:r>
            <a:r>
              <a:rPr lang="en-US" baseline="0" smtClean="0"/>
              <a:t>in other words, the GeForce GTX 900 series, Titan X, and Quadro M6000.</a:t>
            </a:r>
          </a:p>
          <a:p>
            <a:endParaRPr lang="en-US" baseline="0" smtClean="0"/>
          </a:p>
          <a:p>
            <a:r>
              <a:rPr lang="en-US" baseline="0" smtClean="0"/>
              <a:t>Ordinarily, replicating all scene geometry to several viewports would be prohibitively expensive. There are various ways you can do it, such as resubmitting draw calls, instancing, and geometry shader expansion</a:t>
            </a:r>
            <a:r>
              <a:rPr lang="en-US" kern="1200" smtClean="0"/>
              <a:t>—</a:t>
            </a:r>
            <a:r>
              <a:rPr lang="en-US" baseline="0" smtClean="0"/>
              <a:t>but all of those will add enough overhead to eat up any gains you got from reducing the pixel count.</a:t>
            </a:r>
          </a:p>
          <a:p>
            <a:endParaRPr lang="en-US" baseline="0" smtClean="0"/>
          </a:p>
          <a:p>
            <a:r>
              <a:rPr lang="en-US" smtClean="0"/>
              <a:t>With Maxwell, we have the ability to very efficiently broadcast the geometry to many viewports, of arbitrary shapes and sizes, in hardware, while only</a:t>
            </a:r>
            <a:r>
              <a:rPr lang="en-US" baseline="0" smtClean="0"/>
              <a:t> submitting the draw calls once and </a:t>
            </a:r>
            <a:r>
              <a:rPr lang="en-US" smtClean="0"/>
              <a:t>running the GPU</a:t>
            </a:r>
            <a:r>
              <a:rPr lang="en-US" baseline="0" smtClean="0"/>
              <a:t> geometry pipeline once. That lets us render into this multi-resolution render target in a single pass, just as efficiently as an ordinary render target.</a:t>
            </a: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13014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Another way to understand what multi-resolution shading is doing </a:t>
            </a:r>
            <a:r>
              <a:rPr lang="en-US" baseline="0" smtClean="0"/>
              <a:t>is to look at a graph of pixel density aross the image.</a:t>
            </a:r>
          </a:p>
          <a:p>
            <a:endParaRPr lang="en-US" baseline="0" smtClean="0"/>
          </a:p>
          <a:p>
            <a:r>
              <a:rPr lang="en-US" baseline="0" smtClean="0"/>
              <a:t>The green line represents the ideal pixel density needed for the final image; it’s high in the center, but falls off toward the edges where the barrel distortion squashes the image. With standard rendering, we’re taking the maximum density</a:t>
            </a:r>
            <a:r>
              <a:rPr lang="en-US" kern="1200" smtClean="0"/>
              <a:t>—</a:t>
            </a:r>
            <a:r>
              <a:rPr lang="en-US" baseline="0" smtClean="0"/>
              <a:t>which occurs at the center</a:t>
            </a:r>
            <a:r>
              <a:rPr lang="en-US" kern="1200" smtClean="0"/>
              <a:t>—</a:t>
            </a:r>
            <a:r>
              <a:rPr lang="en-US" baseline="0" smtClean="0"/>
              <a:t>and rendering the entire image at that high density. The space between these curves represents wasted over-rendering.</a:t>
            </a:r>
            <a:endParaRPr lang="en-US" smtClean="0"/>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4280211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virtual reality is extremely demanding with respect to rendering performance. Both the Oculus Rift and HTC Vive headsets require 90 frames per second, which is much higher than the 60 fps that’s usually considered the gold standard for real-time rendering.</a:t>
            </a:r>
          </a:p>
          <a:p>
            <a:endParaRPr lang="en-US"/>
          </a:p>
          <a:p>
            <a:r>
              <a:rPr lang="en-US"/>
              <a:t>We also need to hit this framerate while maintaining low latency between head motion and display updates. Research indicates that the total motion-to-photons latency should be at most 20 milliseconds to ensure that the experience is comfortable for players. This isn’t trivial to achieve, because we have a long pipeline, where input has to be first processed by the CPU, then a new frame has to be submitted to the GPU and rendered, then finally scanned out to the display.</a:t>
            </a:r>
          </a:p>
          <a:p>
            <a:endParaRPr lang="en-US"/>
          </a:p>
          <a:p>
            <a:r>
              <a:rPr lang="en-US"/>
              <a:t>Traditional real-time rendering pipelines have not been optimized to minimize latency, so this goal requires us to change our mindset a little bit.</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a:t>
            </a:fld>
            <a:endParaRPr lang="en-US" dirty="0"/>
          </a:p>
        </p:txBody>
      </p:sp>
    </p:spTree>
    <p:extLst>
      <p:ext uri="{BB962C8B-B14F-4D97-AF65-F5344CB8AC3E}">
        <p14:creationId xmlns:p14="http://schemas.microsoft.com/office/powerpoint/2010/main" val="3808782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With multi-resolution shading, we can reduce the pixel density at the edges, to</a:t>
            </a:r>
            <a:r>
              <a:rPr lang="en-US" baseline="0" smtClean="0"/>
              <a:t> more closely approximate the ideal density.</a:t>
            </a:r>
          </a:p>
          <a:p>
            <a:endParaRPr lang="en-US" baseline="0" smtClean="0"/>
          </a:p>
          <a:p>
            <a:r>
              <a:rPr lang="en-US" baseline="0" smtClean="0"/>
              <a:t>In this graph, I’m showing a “conservative” multi-res setting in which the blue line never drops below the green line. In other words, we never have less than one rendered pixel per display pixel, anywhere in the image. This setting lets us save about 25% of the pixels. In the ideal case where you’re perfectly pixel-bound, that works out to a 1.3x performance improvement.</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30</a:t>
            </a:fld>
            <a:endParaRPr lang="en-US" dirty="0"/>
          </a:p>
        </p:txBody>
      </p:sp>
    </p:spTree>
    <p:extLst>
      <p:ext uri="{BB962C8B-B14F-4D97-AF65-F5344CB8AC3E}">
        <p14:creationId xmlns:p14="http://schemas.microsoft.com/office/powerpoint/2010/main" val="2132013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mtClean="0"/>
              <a:t>It’s also possible to go to a more aggressive setting, where we reduce the pixel density at the edges of the image even further. This</a:t>
            </a:r>
            <a:r>
              <a:rPr lang="en-US" baseline="0" smtClean="0"/>
              <a:t> requires some care, as it could visibly affect image quality, depending on your scene.  But in many scenes, even an aggressive setting like this may be almost unnoticeable</a:t>
            </a:r>
            <a:r>
              <a:rPr lang="en-US" kern="1200" smtClean="0"/>
              <a:t>—</a:t>
            </a:r>
            <a:r>
              <a:rPr lang="en-US" baseline="0" smtClean="0"/>
              <a:t>and it lets you save 50% of the pixels, which translates into a 2x speedup if perfectly pixel-bound.</a:t>
            </a: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31</a:t>
            </a:fld>
            <a:endParaRPr lang="en-US" dirty="0"/>
          </a:p>
        </p:txBody>
      </p:sp>
    </p:spTree>
    <p:extLst>
      <p:ext uri="{BB962C8B-B14F-4D97-AF65-F5344CB8AC3E}">
        <p14:creationId xmlns:p14="http://schemas.microsoft.com/office/powerpoint/2010/main" val="3748273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Like VR SLI, multi-res shading will require developers to integrate the technique in their applications—it’s not something that can be turned on automatically by a driver. Beyond simply enabling multi-res in the main pass, developers will also have to modify most screen-space postprocessing passes that operate on the multi-res render target, such as bloom, SSAO, or motion blur. Deferred shading renderers will also need modifications to their lighting passes.</a:t>
            </a:r>
          </a:p>
          <a:p>
            <a:endParaRPr lang="en-US"/>
          </a:p>
          <a:p>
            <a:r>
              <a:rPr lang="en-US"/>
              <a:t>Our SDK for multi-res shading is still in development, but stay tuned for updates over the next couple of months. Like VR SLI, multi-res shading will also take the form of DX11 and OpenGL extensions. And because it relies on the Maxwell fast viewport broadcast feature, it’s only going to be available for Maxwell GPUs—namely, the GTX 900 series, Titan X, and Quadro M6000.</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32</a:t>
            </a:fld>
            <a:endParaRPr lang="en-US" dirty="0"/>
          </a:p>
        </p:txBody>
      </p:sp>
    </p:spTree>
    <p:extLst>
      <p:ext uri="{BB962C8B-B14F-4D97-AF65-F5344CB8AC3E}">
        <p14:creationId xmlns:p14="http://schemas.microsoft.com/office/powerpoint/2010/main" val="3785326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We’ve been talking a lot about methods</a:t>
            </a:r>
            <a:r>
              <a:rPr lang="en-US" baseline="0" smtClean="0"/>
              <a:t> of improving rendering throughput for VR: distributing work across GPUs, getting more draw calls out faster, and cutting down the number of pixels you need to render. All of those techniques are meant for application, engine, and game developers to use to improve their VR rendering performance.</a:t>
            </a:r>
          </a:p>
          <a:p>
            <a:endParaRPr lang="en-US" baseline="0" smtClean="0"/>
          </a:p>
          <a:p>
            <a:r>
              <a:rPr lang="en-US" baseline="0" smtClean="0"/>
              <a:t>In the remainder of this session, I’ll talk about some lower-level features that are targeted more at people making VR headsets themselves, and the software stacks that enable apps and games to use them. To start with, I’m going to explain a little about how GPU multitasking works.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33</a:t>
            </a:fld>
            <a:endParaRPr lang="en-US" dirty="0"/>
          </a:p>
        </p:txBody>
      </p:sp>
    </p:spTree>
    <p:extLst>
      <p:ext uri="{BB962C8B-B14F-4D97-AF65-F5344CB8AC3E}">
        <p14:creationId xmlns:p14="http://schemas.microsoft.com/office/powerpoint/2010/main" val="1829980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It’s often said that</a:t>
            </a:r>
            <a:r>
              <a:rPr lang="en-US" baseline="0" smtClean="0"/>
              <a:t> the GPU is a massively parallel processor, and it is</a:t>
            </a:r>
            <a:r>
              <a:rPr lang="en-US"/>
              <a:t>—it can process many vertices, triangles, pixels and so on in parallel. However, the front end of the GPU is still mostly serial. The front end is the part that accepts buffers of rendering commands, such as state changes and draw calls, from applications. It consumes them in order and launches work into the rest of the GPU based on their instructions.</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34</a:t>
            </a:fld>
            <a:endParaRPr lang="en-US" dirty="0"/>
          </a:p>
        </p:txBody>
      </p:sp>
    </p:spTree>
    <p:extLst>
      <p:ext uri="{BB962C8B-B14F-4D97-AF65-F5344CB8AC3E}">
        <p14:creationId xmlns:p14="http://schemas.microsoft.com/office/powerpoint/2010/main" val="476528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However, on a PC</a:t>
            </a:r>
            <a:r>
              <a:rPr lang="en-US" baseline="0" smtClean="0"/>
              <a:t> we may have many apps running that want to use the GPU</a:t>
            </a:r>
            <a:r>
              <a:rPr lang="en-US"/>
              <a:t>—not just 3D apps and games, but web browsers, video players and other innocuous applications. And, importantly, on Windows the desktop compositor also uses the GPU to render your desktop and all your application windows and in some cases their UI. We’ll come back to that.</a:t>
            </a:r>
          </a:p>
          <a:p>
            <a:endParaRPr lang="en-US"/>
          </a:p>
          <a:p>
            <a:r>
              <a:rPr lang="en-US"/>
              <a:t>Much like the operating system schedules threads from different applications to run on a CPU core, it also schedules DX/GL rendering contexts from different applications to run on the GPU. As apps issue DX/GL API calls, the driver batches them together into packets of hardware-level GPU commands, and eventually submits them to the operating system. Usually there’s a small number of packets per frame, per application. The Windows GPU scheduler takes the packets from all the apps, orders them and queues them up for the GPU to execute, ensuring that every application gets a chance to use the GPU.</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979571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One problem with this is that prior to Windows</a:t>
            </a:r>
            <a:r>
              <a:rPr lang="en-US" baseline="0" smtClean="0"/>
              <a:t> 10, a command packet once submitted to the GPU can’t be interrupted. This means that an app that’s using the GPU heavily, producing many long-running command packets, could starve other apps of GPU access</a:t>
            </a:r>
            <a:r>
              <a:rPr lang="en-US"/>
              <a:t>—even if those apps are very lightweight</a:t>
            </a:r>
            <a:r>
              <a:rPr lang="en-US" baseline="0" smtClean="0"/>
              <a:t>.</a:t>
            </a:r>
          </a:p>
          <a:p>
            <a:endParaRPr lang="en-US" baseline="0" smtClean="0"/>
          </a:p>
          <a:p>
            <a:r>
              <a:rPr lang="en-US" baseline="0" smtClean="0"/>
              <a:t>This particularly affects the desktop compositor. Desktop composition is not an expensive operation, but it needs to happen reliably at 60 Hz (or whatever your monitor’s refresh rate is) to ensure a good experience when manipulating windows, switching between apps and so forth. If you have a heavy rendering app running at 5fps, we don’t want everything else on your system to slow down to 5fps as well.</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36</a:t>
            </a:fld>
            <a:endParaRPr lang="en-US" dirty="0"/>
          </a:p>
        </p:txBody>
      </p:sp>
    </p:spTree>
    <p:extLst>
      <p:ext uri="{BB962C8B-B14F-4D97-AF65-F5344CB8AC3E}">
        <p14:creationId xmlns:p14="http://schemas.microsoft.com/office/powerpoint/2010/main" val="3145547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The way this is solved prior to Windows 10 is that we have an extra WDDM “node”, basically</a:t>
            </a:r>
            <a:r>
              <a:rPr lang="en-US" baseline="0" smtClean="0"/>
              <a:t> a thing that presents itself to Windows as a device on which graphics command packets can be scheduled. This secondary, “low-latency” node maps to the same GPU, but it’s logically separate from the main GPU graphics node.</a:t>
            </a:r>
          </a:p>
          <a:p>
            <a:endParaRPr lang="en-US" baseline="0" smtClean="0"/>
          </a:p>
          <a:p>
            <a:r>
              <a:rPr lang="en-US" baseline="0" smtClean="0"/>
              <a:t>At the hardware level, the GPU time-slices between the two nodes at (by default) 1ms intervals. There’s a slight caveat there, which is that currently they can only switch at draw call boundaries, so it’s really 1ms rounded up by the length of the last draw call. But the point is that we can submit work on the low-latency node, and within about 1ms, the GPU will switch to it, effectively preempting whatever command packet is running on the main node. Once the work on the low-latency node is finished, we’ll resume the main node.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2410096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aseline="0" smtClean="0"/>
              <a:t>The upshot of all this is that the desktop compositor submits its work to the low-latency node, to help ensure that it gets a chance to run regularly even if other apps are using the GPU heavily.</a:t>
            </a:r>
            <a:endParaRPr lang="en-US" smtClean="0"/>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38</a:t>
            </a:fld>
            <a:endParaRPr lang="en-US" dirty="0"/>
          </a:p>
        </p:txBody>
      </p:sp>
    </p:spTree>
    <p:extLst>
      <p:ext uri="{BB962C8B-B14F-4D97-AF65-F5344CB8AC3E}">
        <p14:creationId xmlns:p14="http://schemas.microsoft.com/office/powerpoint/2010/main" val="581411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mtClean="0"/>
              <a:t>Okay, so what does all of this have to do with VR? Well,</a:t>
            </a:r>
            <a:r>
              <a:rPr lang="en-US" baseline="0" smtClean="0"/>
              <a:t> similarly to the desktop compositor, we want VR applications to reliably render at 90 Hz, or whatever the native framerate of the headset is, to ensure a good experience. In fact, this is even more important in VR because a rendering hitch means that you lose head-tracking and have a frame stuck to your face. It instantly causes disorientation and, if hitches happen too often or for too long, it can lead to physical discomfort.</a:t>
            </a:r>
          </a:p>
          <a:p>
            <a:pPr defTabSz="948507">
              <a:defRPr/>
            </a:pPr>
            <a:endParaRPr lang="en-US" baseline="0" smtClean="0"/>
          </a:p>
          <a:p>
            <a:pPr defTabSz="948507">
              <a:defRPr/>
            </a:pPr>
            <a:r>
              <a:rPr lang="en-US" baseline="0" smtClean="0"/>
              <a:t>So, VR apps need a level of protection from other apps on the system, similar to the desktop compositor.</a:t>
            </a:r>
            <a:endParaRPr lang="en-US" smtClean="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39</a:t>
            </a:fld>
            <a:endParaRPr lang="en-US" dirty="0"/>
          </a:p>
        </p:txBody>
      </p:sp>
    </p:spTree>
    <p:extLst>
      <p:ext uri="{BB962C8B-B14F-4D97-AF65-F5344CB8AC3E}">
        <p14:creationId xmlns:p14="http://schemas.microsoft.com/office/powerpoint/2010/main" val="3513726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An</a:t>
            </a:r>
            <a:r>
              <a:rPr lang="en-US" baseline="0" smtClean="0"/>
              <a:t>other thing that makes VR rendering performance a challenge is that we have to render the scene twice, now, to achieve the stereo eye views that give VR worlds a sense of depth. Today, this tends to approximately double the amount of work that has to be done to render each frame, both on the CPU and the GPU, and that clearly comes with a steep performance cost.</a:t>
            </a:r>
          </a:p>
          <a:p>
            <a:endParaRPr lang="en-US" baseline="0" smtClean="0"/>
          </a:p>
          <a:p>
            <a:r>
              <a:rPr lang="en-US" baseline="0" smtClean="0"/>
              <a:t>However, the key fact about stereo rendering is that both eyes are looking at the same scene. They see essentially the same objects, from almost the same viewpoint. And we ought to be able to find ways to exploit that commonality to reduce the rendering cost of generating these stereo views.</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2102457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In fact, the analogy with the desktop compositor</a:t>
            </a:r>
            <a:r>
              <a:rPr lang="en-US" baseline="0" smtClean="0"/>
              <a:t> goes further. Oculus and Valve both have, in their software stack that you use to talk to their headsets, a VR compositor process. In their systems, VR apps don’t present to the headset directly; instead, they submit rendered frames to the compositor, which owns and manages the actual display. It’s very much parallel to the way windowed apps submit frames to the desktop compositor. </a:t>
            </a:r>
          </a:p>
          <a:p>
            <a:endParaRPr lang="en-US" baseline="0" smtClean="0"/>
          </a:p>
          <a:p>
            <a:r>
              <a:rPr lang="en-US" baseline="0" smtClean="0"/>
              <a:t>There are a variety of reasons for this. For instance, it allows compositing multiple VR apps, or multiple “layers” of different framerate and resolution. You can imagine playing a VR game, while also having a VR chat window open to talk to your friends. Or a virtual office in which various apps are rendering objects into your workspace. Things like that.</a:t>
            </a:r>
          </a:p>
          <a:p>
            <a:endParaRPr lang="en-US" baseline="0" smtClean="0"/>
          </a:p>
          <a:p>
            <a:r>
              <a:rPr lang="en-US" baseline="0" smtClean="0"/>
              <a:t>The VR compositor also acts as a safety net; if an app misses a frame, the compositor can re-present the old frame and warp it for an updated head pose, so that you still have head-tracking during short hitches. That’s called asynchronous timewarp. And in an extreme case, if an app crashes or hangs, the VR compositor can detect that and soft-fail back to some basic VR environment, like a plain room, so that you aren’t disoriented.</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40</a:t>
            </a:fld>
            <a:endParaRPr lang="en-US" dirty="0"/>
          </a:p>
        </p:txBody>
      </p:sp>
    </p:spTree>
    <p:extLst>
      <p:ext uri="{BB962C8B-B14F-4D97-AF65-F5344CB8AC3E}">
        <p14:creationId xmlns:p14="http://schemas.microsoft.com/office/powerpoint/2010/main" val="1665737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 to make a very long story short, as</a:t>
            </a:r>
            <a:r>
              <a:rPr lang="en-US" baseline="0" smtClean="0"/>
              <a:t> part of NVIDIA’s VR toolkits we expose an API that enables apps to opt-in to running on the low-latency node. So headset developers who have a VR compositor can give it the same prioritization that the normal desktop compositor gets. This is in the form of a DX11 extension that enables you to create a special low-latency DX context, which will submit to the low-latency node.</a:t>
            </a:r>
          </a:p>
          <a:p>
            <a:endParaRPr lang="en-US" baseline="0" smtClean="0"/>
          </a:p>
          <a:p>
            <a:r>
              <a:rPr lang="en-US" baseline="0" smtClean="0"/>
              <a:t>In the future, we’ll also extend this API to take advantage of the GPU scheduling and preemption improvements in Windows 10.</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41</a:t>
            </a:fld>
            <a:endParaRPr lang="en-US" dirty="0"/>
          </a:p>
        </p:txBody>
      </p:sp>
    </p:spTree>
    <p:extLst>
      <p:ext uri="{BB962C8B-B14F-4D97-AF65-F5344CB8AC3E}">
        <p14:creationId xmlns:p14="http://schemas.microsoft.com/office/powerpoint/2010/main" val="2455874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mtClean="0"/>
              <a:t>Direct Mode</a:t>
            </a:r>
            <a:r>
              <a:rPr lang="en-US" baseline="0" smtClean="0"/>
              <a:t> is another feature targeted at VR headset vendors running on Windows. It enables our driver to recognize when a display that’s plugged in is a VR headset, as opposed to a monitor, and hide it from the OS so that the OS doesn’t try to extend the desktop onto the headset or move your windows onto it. Then VR apps can take over the display and render to it directly, getting completely exclusive access to the display with no OS compositor or anything interfering.</a:t>
            </a:r>
          </a:p>
          <a:p>
            <a:pPr defTabSz="948507">
              <a:defRPr/>
            </a:pPr>
            <a:endParaRPr lang="en-US" baseline="0" smtClean="0"/>
          </a:p>
          <a:p>
            <a:pPr defTabSz="948507">
              <a:defRPr/>
            </a:pPr>
            <a:r>
              <a:rPr lang="en-US" baseline="0" smtClean="0"/>
              <a:t>Our Windows Direct Mode API also provides low-level access to information about video modes, vsync timing, and control over the flip chain. VR software can manage those details itself to ensure the lowest possible latency between rendering and scan-out to the display. All in all, this just provides a better user experience in general for working with VR.</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42</a:t>
            </a:fld>
            <a:endParaRPr lang="en-US" dirty="0"/>
          </a:p>
        </p:txBody>
      </p:sp>
    </p:spTree>
    <p:extLst>
      <p:ext uri="{BB962C8B-B14F-4D97-AF65-F5344CB8AC3E}">
        <p14:creationId xmlns:p14="http://schemas.microsoft.com/office/powerpoint/2010/main" val="633959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a:t>Another benefit of Direct Mode is that we can expose the ability to render directly to the front buffer—i.e. the buffer currently being scanned out to the display. Although it takes advanced low-level know-how to make use of this feature, it can help reduce latency still further, using tricks like rendering during vblank or racing the beam.</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2268397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9068598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45</a:t>
            </a:fld>
            <a:endParaRPr lang="en-US" dirty="0"/>
          </a:p>
        </p:txBody>
      </p:sp>
    </p:spTree>
    <p:extLst>
      <p:ext uri="{BB962C8B-B14F-4D97-AF65-F5344CB8AC3E}">
        <p14:creationId xmlns:p14="http://schemas.microsoft.com/office/powerpoint/2010/main" val="82738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Finally, another unusual feature of rendering for a VR headset is that the image we present has to be barrel-distorted to counteract the optical effects of the lenses.</a:t>
            </a:r>
          </a:p>
          <a:p>
            <a:endParaRPr lang="en-US" baseline="0" smtClean="0"/>
          </a:p>
          <a:p>
            <a:r>
              <a:rPr lang="en-US" smtClean="0"/>
              <a:t>The trouble is that GPUs can’t natively render into</a:t>
            </a:r>
            <a:r>
              <a:rPr lang="en-US" baseline="0" smtClean="0"/>
              <a:t> a nonlinearly distorted view like this. Current VR software solves this problem by first rendering a normal perspective projection (left), then resampling to the distorted view (right) as a postprocess.</a:t>
            </a:r>
          </a:p>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5</a:t>
            </a:fld>
            <a:endParaRPr lang="en-US" dirty="0"/>
          </a:p>
        </p:txBody>
      </p:sp>
    </p:spTree>
    <p:extLst>
      <p:ext uri="{BB962C8B-B14F-4D97-AF65-F5344CB8AC3E}">
        <p14:creationId xmlns:p14="http://schemas.microsoft.com/office/powerpoint/2010/main" val="3863675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GPU company, of course NVIDIA is going to do all we can to help VR game and headset developers use our GPUs to create the best VR experiences. To that end, we’ve built—and are continuing to build—GameWorks VR. GameWorks VR is the name for a suite of technologies we’re developing to tackle the challenges </a:t>
            </a:r>
            <a:r>
              <a:rPr lang="en-US" baseline="0" smtClean="0"/>
              <a:t>I’ve just mentioned</a:t>
            </a:r>
            <a:r>
              <a:rPr lang="en-US"/>
              <a:t>—</a:t>
            </a:r>
            <a:r>
              <a:rPr lang="en-US" baseline="0" smtClean="0"/>
              <a:t>high-framerate, low-latency, stereo, and distorted rendering.</a:t>
            </a:r>
          </a:p>
          <a:p>
            <a:endParaRPr lang="en-US" baseline="0" smtClean="0"/>
          </a:p>
          <a:p>
            <a:r>
              <a:rPr lang="en-US" baseline="0" smtClean="0"/>
              <a:t>It has several different components, which we’ll go through in this talk. The first two features, VR SLI and multi-res shading, are targeted more at game and engine developers. The last three are more low-level features, intended for VR headset developers to use in their software stack.</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261531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Besides GameWorks VR, we’ve just announced today another suite of technologies called DesignWorks VR.</a:t>
            </a:r>
            <a:r>
              <a:rPr lang="en-US" baseline="0" smtClean="0"/>
              <a:t> These are some extra features just for our Quadro line, and they’re targeted more at CAVEs, cluster rendering and things like that, rather than VR headsets. I’m not going to be covering these in those session, though</a:t>
            </a:r>
            <a:r>
              <a:rPr lang="en-US"/>
              <a:t>—there’ll be more information about DesignWorks VR in the coming days. And all the GameWorks VR features that I’m speaking about today are also available on Quadro with DesignWorks VR.</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140973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182998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mtClean="0"/>
              <a:t>Given that the two stereo views are independent of each other, it’s intuitively obvious that you can parallelize the rendering of them across two GPUs</a:t>
            </a:r>
            <a:r>
              <a:rPr lang="en-US" baseline="0" smtClean="0"/>
              <a:t> to get a massive improvement in performance.</a:t>
            </a:r>
            <a:endParaRPr lang="en-US" smtClean="0"/>
          </a:p>
          <a:p>
            <a:endParaRPr lang="en-US" smtClean="0"/>
          </a:p>
          <a:p>
            <a:r>
              <a:rPr lang="en-US"/>
              <a:t>In other words, you render one eye on each GPU, and combine both images together into a single frame to send out to the headset. This reduces the amount of work each GPU is doing, and thus improves your framerate—or alternatively, it allows you to use higher graphics settings while staying above the headset’s 90 FPS refresh rate, and without hurting latency at all.</a:t>
            </a:r>
            <a:endParaRPr lang="en-US"/>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9</a:t>
            </a:fld>
            <a:endParaRPr lang="en-US" dirty="0"/>
          </a:p>
        </p:txBody>
      </p:sp>
    </p:spTree>
    <p:extLst>
      <p:ext uri="{BB962C8B-B14F-4D97-AF65-F5344CB8AC3E}">
        <p14:creationId xmlns:p14="http://schemas.microsoft.com/office/powerpoint/2010/main" val="3723951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2_Title Slide - Images">
    <p:bg>
      <p:bgPr>
        <a:solidFill>
          <a:schemeClr val="bg1"/>
        </a:soli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srcRect t="46164" r="51857" b="26773"/>
          <a:stretch/>
        </p:blipFill>
        <p:spPr>
          <a:xfrm>
            <a:off x="-611893" y="0"/>
            <a:ext cx="11584693" cy="6172200"/>
          </a:xfrm>
          <a:prstGeom prst="rect">
            <a:avLst/>
          </a:prstGeom>
        </p:spPr>
      </p:pic>
      <p:sp>
        <p:nvSpPr>
          <p:cNvPr id="11" name="Rectangle 4"/>
          <p:cNvSpPr>
            <a:spLocks noGrp="1" noChangeArrowheads="1"/>
          </p:cNvSpPr>
          <p:nvPr userDrawn="1">
            <p:ph type="subTitle" idx="1"/>
          </p:nvPr>
        </p:nvSpPr>
        <p:spPr>
          <a:xfrm>
            <a:off x="501799" y="4973571"/>
            <a:ext cx="6872667" cy="535531"/>
          </a:xfrm>
        </p:spPr>
        <p:txBody>
          <a:bodyPr wrap="square" anchor="t">
            <a:spAutoFit/>
          </a:bodyPr>
          <a:lstStyle>
            <a:lvl1pPr marL="0" indent="0" algn="l">
              <a:lnSpc>
                <a:spcPct val="90000"/>
              </a:lnSpc>
              <a:spcBef>
                <a:spcPts val="600"/>
              </a:spcBef>
              <a:spcAft>
                <a:spcPts val="300"/>
              </a:spcAft>
              <a:buFontTx/>
              <a:buNone/>
              <a:defRPr sz="3200" b="0">
                <a:solidFill>
                  <a:schemeClr val="tx2"/>
                </a:solidFill>
                <a:latin typeface="Myriad Pro" pitchFamily="34" charset="0"/>
              </a:defRPr>
            </a:lvl1pPr>
          </a:lstStyle>
          <a:p>
            <a:r>
              <a:rPr lang="en-US" dirty="0" smtClean="0"/>
              <a:t>Click to edit Master subtitle style</a:t>
            </a:r>
            <a:endParaRPr lang="en-US" dirty="0"/>
          </a:p>
        </p:txBody>
      </p:sp>
      <p:sp>
        <p:nvSpPr>
          <p:cNvPr id="305" name="Title 304"/>
          <p:cNvSpPr>
            <a:spLocks noGrp="1"/>
          </p:cNvSpPr>
          <p:nvPr userDrawn="1">
            <p:ph type="title" hasCustomPrompt="1"/>
          </p:nvPr>
        </p:nvSpPr>
        <p:spPr>
          <a:xfrm>
            <a:off x="501800" y="3586688"/>
            <a:ext cx="6872667" cy="1421928"/>
          </a:xfrm>
        </p:spPr>
        <p:txBody>
          <a:bodyPr anchor="b"/>
          <a:lstStyle>
            <a:lvl1pPr algn="l">
              <a:lnSpc>
                <a:spcPct val="90000"/>
              </a:lnSpc>
              <a:spcBef>
                <a:spcPts val="0"/>
              </a:spcBef>
              <a:defRPr sz="4800" b="0" cap="none" baseline="0">
                <a:solidFill>
                  <a:schemeClr val="tx1"/>
                </a:solidFill>
                <a:latin typeface="Adobe Gothic Std B" pitchFamily="34" charset="-128"/>
                <a:ea typeface="Adobe Gothic Std B" pitchFamily="34" charset="-128"/>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8950" y="1257300"/>
            <a:ext cx="1577120" cy="1171575"/>
          </a:xfrm>
          <a:prstGeom prst="rect">
            <a:avLst/>
          </a:prstGeom>
        </p:spPr>
      </p:pic>
    </p:spTree>
    <p:extLst>
      <p:ext uri="{BB962C8B-B14F-4D97-AF65-F5344CB8AC3E}">
        <p14:creationId xmlns:p14="http://schemas.microsoft.com/office/powerpoint/2010/main" val="69441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8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5169473"/>
            <a:ext cx="9976104" cy="535531"/>
          </a:xfrm>
        </p:spPr>
        <p:txBody>
          <a:bodyPr anchor="ctr"/>
          <a:lstStyle>
            <a:lvl1pPr algn="l">
              <a:defRPr sz="32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8074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972800" cy="6172200"/>
          </a:xfrm>
          <a:prstGeom prst="rect">
            <a:avLst/>
          </a:prstGeom>
        </p:spPr>
      </p:pic>
    </p:spTree>
    <p:extLst>
      <p:ext uri="{BB962C8B-B14F-4D97-AF65-F5344CB8AC3E}">
        <p14:creationId xmlns:p14="http://schemas.microsoft.com/office/powerpoint/2010/main" val="30899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480576"/>
            <a:ext cx="9976104" cy="701731"/>
          </a:xfrm>
        </p:spPr>
        <p:txBody>
          <a:bodyPr/>
          <a:lstStyle>
            <a:lvl1pPr algn="l">
              <a:defRPr sz="4400" b="0">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06476" y="2103035"/>
            <a:ext cx="9948672" cy="3718925"/>
          </a:xfrm>
        </p:spPr>
        <p:txBody>
          <a:bodyPr/>
          <a:lstStyle>
            <a:lvl1pPr marL="0" indent="0">
              <a:buClr>
                <a:schemeClr val="bg2"/>
              </a:buClr>
              <a:buSzPct val="100000"/>
              <a:buFontTx/>
              <a:buNone/>
              <a:defRPr sz="2800">
                <a:solidFill>
                  <a:schemeClr val="tx1"/>
                </a:solidFill>
              </a:defRPr>
            </a:lvl1pPr>
            <a:lvl2pPr marL="571500" indent="0">
              <a:buClr>
                <a:schemeClr val="bg2"/>
              </a:buClr>
              <a:buSzPct val="100000"/>
              <a:buFontTx/>
              <a:buNone/>
              <a:defRPr sz="2000">
                <a:solidFill>
                  <a:schemeClr val="tx1"/>
                </a:solidFill>
              </a:defRPr>
            </a:lvl2pPr>
            <a:lvl3pPr marL="1089025" indent="0">
              <a:buClr>
                <a:schemeClr val="bg2"/>
              </a:buClr>
              <a:buSzPct val="100000"/>
              <a:buFontTx/>
              <a:buNone/>
              <a:defRPr sz="20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508858" y="1183333"/>
            <a:ext cx="9976104" cy="525463"/>
          </a:xfrm>
        </p:spPr>
        <p:txBody>
          <a:bodyPr/>
          <a:lstStyle>
            <a:lvl1pPr marL="0" indent="0" algn="l">
              <a:buFontTx/>
              <a:buNone/>
              <a:defRPr sz="3200" b="0">
                <a:solidFill>
                  <a:schemeClr val="tx2"/>
                </a:solidFill>
                <a:latin typeface="Adobe Gothic Std B" pitchFamily="34" charset="-128"/>
                <a:ea typeface="Adobe Gothic Std B" pitchFamily="34" charset="-128"/>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98348" y="633526"/>
            <a:ext cx="9976104"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6750" y="2103035"/>
            <a:ext cx="9948672" cy="3718925"/>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6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
        <p:nvSpPr>
          <p:cNvPr id="7" name="Rectangle 6"/>
          <p:cNvSpPr/>
          <p:nvPr userDrawn="1"/>
        </p:nvSpPr>
        <p:spPr>
          <a:xfrm>
            <a:off x="7049729" y="5781717"/>
            <a:ext cx="2762866" cy="248142"/>
          </a:xfrm>
          <a:prstGeom prst="rect">
            <a:avLst/>
          </a:prstGeom>
          <a:noFill/>
          <a:ln w="25400" cap="flat" cmpd="sng" algn="ctr">
            <a:noFill/>
            <a:prstDash val="solid"/>
          </a:ln>
          <a:effectLst/>
        </p:spPr>
        <p:txBody>
          <a:bodyPr rtlCol="0" anchor="b"/>
          <a:lstStyle/>
          <a:p>
            <a:pPr marL="0" marR="0" lvl="0" indent="0" algn="r" defTabSz="457200" eaLnBrk="1" fontAlgn="auto" latinLnBrk="0" hangingPunct="1">
              <a:lnSpc>
                <a:spcPct val="90000"/>
              </a:lnSpc>
              <a:spcBef>
                <a:spcPts val="0"/>
              </a:spcBef>
              <a:spcAft>
                <a:spcPts val="0"/>
              </a:spcAft>
              <a:buClrTx/>
              <a:buSzTx/>
              <a:buFontTx/>
              <a:buNone/>
              <a:tabLst/>
              <a:defRPr/>
            </a:pPr>
            <a:r>
              <a:rPr lang="en-US" sz="800" b="1" i="0" kern="0" dirty="0" smtClean="0">
                <a:solidFill>
                  <a:schemeClr val="bg1"/>
                </a:solidFill>
                <a:latin typeface="Trebuchet MS"/>
              </a:rPr>
              <a:t>NVIDIA CONFIDENTIAL. DO NOT DISTRIBUTE.</a:t>
            </a:r>
            <a:endParaRPr lang="en-US" sz="800" b="1" i="0" kern="0" dirty="0">
              <a:solidFill>
                <a:schemeClr val="bg1"/>
              </a:solidFill>
              <a:latin typeface="Trebuchet MS"/>
            </a:endParaRPr>
          </a:p>
        </p:txBody>
      </p:sp>
    </p:spTree>
    <p:extLst>
      <p:ext uri="{BB962C8B-B14F-4D97-AF65-F5344CB8AC3E}">
        <p14:creationId xmlns:p14="http://schemas.microsoft.com/office/powerpoint/2010/main" val="369192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9948672" cy="3693758"/>
          </a:xfrm>
        </p:spPr>
        <p:txBody>
          <a:bodyPr/>
          <a:lstStyle>
            <a:lvl1pPr marL="0" indent="0">
              <a:buClr>
                <a:schemeClr val="bg2"/>
              </a:buClr>
              <a:buSzPct val="100000"/>
              <a:buFontTx/>
              <a:buNone/>
              <a:defRPr sz="2000">
                <a:solidFill>
                  <a:schemeClr val="tx1"/>
                </a:solidFill>
              </a:defRPr>
            </a:lvl1pPr>
            <a:lvl2pPr marL="571500" indent="0">
              <a:buClr>
                <a:schemeClr val="bg2"/>
              </a:buClr>
              <a:buSzPct val="100000"/>
              <a:buFontTx/>
              <a:buNone/>
              <a:defRPr sz="1800">
                <a:solidFill>
                  <a:schemeClr val="tx1"/>
                </a:solidFill>
              </a:defRPr>
            </a:lvl2pPr>
            <a:lvl3pPr marL="1089025" indent="0">
              <a:buClr>
                <a:schemeClr val="bg2"/>
              </a:buClr>
              <a:buSzPct val="100000"/>
              <a:buFontTx/>
              <a:buNone/>
              <a:defRPr sz="18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9976104"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922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162628"/>
            <a:ext cx="5922117" cy="1089529"/>
          </a:xfrm>
        </p:spPr>
        <p:txBody>
          <a:bodyPr/>
          <a:lstStyle>
            <a:lvl1pPr algn="l">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tx1"/>
                </a:solidFill>
              </a:defRPr>
            </a:lvl1pPr>
            <a:lvl2pPr marL="571500" indent="0">
              <a:buClr>
                <a:schemeClr val="bg2"/>
              </a:buClr>
              <a:buSzPct val="100000"/>
              <a:buFontTx/>
              <a:buNone/>
              <a:defRPr sz="1800">
                <a:solidFill>
                  <a:schemeClr val="tx1"/>
                </a:solidFill>
              </a:defRPr>
            </a:lvl2pPr>
            <a:lvl3pPr marL="1089025" indent="0">
              <a:buClr>
                <a:schemeClr val="bg2"/>
              </a:buClr>
              <a:buSzPct val="100000"/>
              <a:buFontTx/>
              <a:buNone/>
              <a:defRPr sz="18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30366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8348" y="661226"/>
            <a:ext cx="9976104" cy="590931"/>
          </a:xfrm>
        </p:spPr>
        <p:txBody>
          <a:bodyPr/>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566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10972800" cy="6172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790635"/>
            <a:ext cx="9976104" cy="590931"/>
          </a:xfrm>
        </p:spPr>
        <p:txBody>
          <a:bodyPr anchor="ctr"/>
          <a:lstStyle>
            <a:lvl1pPr algn="l">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348" y="626652"/>
            <a:ext cx="9976104" cy="618631"/>
          </a:xfrm>
        </p:spPr>
        <p:txBody>
          <a:bodyPr/>
          <a:lstStyle>
            <a:lvl1pPr algn="l">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98348" y="2111661"/>
            <a:ext cx="4945063"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5529390" y="2111661"/>
            <a:ext cx="4945062" cy="3693521"/>
          </a:xfrm>
        </p:spPr>
        <p:txBody>
          <a:bodyPr/>
          <a:lstStyle>
            <a:lvl1pPr marL="231775" indent="-231775">
              <a:buSzPct val="100000"/>
              <a:buFontTx/>
              <a:buBlip>
                <a:blip r:embed="rId2"/>
              </a:buBlip>
              <a:defRPr sz="2400" b="0">
                <a:solidFill>
                  <a:schemeClr val="bg1"/>
                </a:solidFill>
              </a:defRPr>
            </a:lvl1pPr>
            <a:lvl2pPr marL="803275" indent="-231775">
              <a:buSzPct val="100000"/>
              <a:buFontTx/>
              <a:buBlip>
                <a:blip r:embed="rId2"/>
              </a:buBlip>
              <a:defRPr sz="2000" b="0">
                <a:solidFill>
                  <a:schemeClr val="bg1"/>
                </a:solidFill>
              </a:defRPr>
            </a:lvl2pPr>
            <a:lvl3pPr marL="1255713" indent="-166688">
              <a:buSzPct val="100000"/>
              <a:buFontTx/>
              <a:buBlip>
                <a:blip r:embed="rId2"/>
              </a:buBlip>
              <a:defRPr sz="1800" b="0">
                <a:solidFill>
                  <a:schemeClr val="bg1"/>
                </a:solidFill>
              </a:defRPr>
            </a:lvl3pPr>
            <a:lvl4pPr marL="1774825" indent="-228600">
              <a:buFont typeface="Wingdings" panose="05000000000000000000" pitchFamily="2" charset="2"/>
              <a:buChar char="§"/>
              <a:defRPr sz="1800" b="0">
                <a:solidFill>
                  <a:schemeClr val="tx1"/>
                </a:solidFill>
              </a:defRPr>
            </a:lvl4pPr>
            <a:lvl5pPr marL="2117725" indent="-228600">
              <a:buFont typeface="Wingdings" panose="05000000000000000000" pitchFamily="2" charset="2"/>
              <a:buChar char="§"/>
              <a:defRPr sz="1800" b="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Text Placeholder 4"/>
          <p:cNvSpPr>
            <a:spLocks noGrp="1"/>
          </p:cNvSpPr>
          <p:nvPr>
            <p:ph type="body" sz="quarter" idx="10"/>
          </p:nvPr>
        </p:nvSpPr>
        <p:spPr>
          <a:xfrm>
            <a:off x="498348" y="1180568"/>
            <a:ext cx="9976104"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0809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10972800" cy="6172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53497" y="5352631"/>
            <a:ext cx="7865806" cy="369332"/>
          </a:xfrm>
        </p:spPr>
        <p:txBody>
          <a:bodyPr anchor="b"/>
          <a:lstStyle>
            <a:lvl1pPr algn="l">
              <a:defRPr sz="2000">
                <a:solidFill>
                  <a:schemeClr val="bg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13271" y="5142126"/>
            <a:ext cx="7546258" cy="104086"/>
          </a:xfrm>
          <a:prstGeom prst="rect">
            <a:avLst/>
          </a:prstGeom>
        </p:spPr>
      </p:pic>
    </p:spTree>
    <p:extLst>
      <p:ext uri="{BB962C8B-B14F-4D97-AF65-F5344CB8AC3E}">
        <p14:creationId xmlns:p14="http://schemas.microsoft.com/office/powerpoint/2010/main" val="400035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09728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2"/>
          <p:cNvSpPr>
            <a:spLocks noGrp="1" noChangeArrowheads="1"/>
          </p:cNvSpPr>
          <p:nvPr>
            <p:ph type="title"/>
          </p:nvPr>
        </p:nvSpPr>
        <p:spPr bwMode="auto">
          <a:xfrm>
            <a:off x="499743" y="542732"/>
            <a:ext cx="9973315" cy="7017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517402" y="200236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Box 3"/>
          <p:cNvSpPr txBox="1"/>
          <p:nvPr userDrawn="1"/>
        </p:nvSpPr>
        <p:spPr>
          <a:xfrm>
            <a:off x="9762254" y="5831286"/>
            <a:ext cx="321027" cy="161583"/>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a:fld id="{9EF62655-870B-4C06-BC3D-C67D37BAE36D}" type="slidenum">
              <a:rPr lang="en-US" sz="850" kern="1200" smtClean="0">
                <a:solidFill>
                  <a:schemeClr val="tx1"/>
                </a:solidFill>
                <a:latin typeface="Trebuchet MS" panose="020B0603020202020204" pitchFamily="34" charset="0"/>
                <a:ea typeface="MS PGothic" pitchFamily="34" charset="-128"/>
                <a:cs typeface="+mn-cs"/>
              </a:rPr>
              <a:pPr algn="r"/>
              <a:t>‹#›</a:t>
            </a:fld>
            <a:r>
              <a:rPr lang="en-US" sz="1050" cap="none" baseline="0" dirty="0" smtClean="0">
                <a:solidFill>
                  <a:schemeClr val="accent2">
                    <a:lumMod val="60000"/>
                    <a:lumOff val="40000"/>
                  </a:schemeClr>
                </a:solidFill>
              </a:rPr>
              <a:t> </a:t>
            </a:r>
            <a:endParaRPr lang="en-US" sz="1050" cap="none" dirty="0" smtClean="0">
              <a:solidFill>
                <a:schemeClr val="accent2">
                  <a:lumMod val="60000"/>
                  <a:lumOff val="40000"/>
                </a:schemeClr>
              </a:solidFill>
            </a:endParaRPr>
          </a:p>
        </p:txBody>
      </p:sp>
      <p:grpSp>
        <p:nvGrpSpPr>
          <p:cNvPr id="5" name="Group 4"/>
          <p:cNvGrpSpPr/>
          <p:nvPr userDrawn="1"/>
        </p:nvGrpSpPr>
        <p:grpSpPr>
          <a:xfrm>
            <a:off x="10153706" y="5866413"/>
            <a:ext cx="583502" cy="107781"/>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1" r:id="rId1"/>
    <p:sldLayoutId id="2147483896" r:id="rId2"/>
    <p:sldLayoutId id="2147483971" r:id="rId3"/>
    <p:sldLayoutId id="2147483917" r:id="rId4"/>
    <p:sldLayoutId id="2147483969" r:id="rId5"/>
    <p:sldLayoutId id="2147483919" r:id="rId6"/>
    <p:sldLayoutId id="2147483954" r:id="rId7"/>
    <p:sldLayoutId id="2147483897" r:id="rId8"/>
    <p:sldLayoutId id="2147483898" r:id="rId9"/>
    <p:sldLayoutId id="2147483926" r:id="rId10"/>
    <p:sldLayoutId id="2147483899" r:id="rId11"/>
    <p:sldLayoutId id="214748390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rtl="0" fontAlgn="base">
        <a:lnSpc>
          <a:spcPct val="90000"/>
        </a:lnSpc>
        <a:spcBef>
          <a:spcPct val="0"/>
        </a:spcBef>
        <a:spcAft>
          <a:spcPct val="0"/>
        </a:spcAft>
        <a:defRPr sz="4400" b="0" cap="none" baseline="0">
          <a:solidFill>
            <a:schemeClr val="tx1"/>
          </a:solidFill>
          <a:latin typeface="Adobe Gothic Std B" pitchFamily="34" charset="-128"/>
          <a:ea typeface="Adobe Gothic Std B" pitchFamily="34" charset="-128"/>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0" indent="0" algn="l" rtl="0" fontAlgn="base">
        <a:lnSpc>
          <a:spcPct val="90000"/>
        </a:lnSpc>
        <a:spcBef>
          <a:spcPts val="900"/>
        </a:spcBef>
        <a:spcAft>
          <a:spcPts val="900"/>
        </a:spcAft>
        <a:buClr>
          <a:schemeClr val="bg2"/>
        </a:buClr>
        <a:buSzPct val="100000"/>
        <a:buFontTx/>
        <a:buNone/>
        <a:defRPr sz="2800" b="0">
          <a:solidFill>
            <a:schemeClr val="tx1"/>
          </a:solidFill>
          <a:latin typeface="Myriad Pro" pitchFamily="34" charset="0"/>
          <a:ea typeface="Segoe UI" panose="020B0502040204020203" pitchFamily="34" charset="0"/>
          <a:cs typeface="Segoe UI" panose="020B0502040204020203" pitchFamily="34" charset="0"/>
        </a:defRPr>
      </a:lvl1pPr>
      <a:lvl2pPr marL="571500" indent="0" algn="l" rtl="0" fontAlgn="base">
        <a:lnSpc>
          <a:spcPct val="90000"/>
        </a:lnSpc>
        <a:spcBef>
          <a:spcPts val="900"/>
        </a:spcBef>
        <a:spcAft>
          <a:spcPts val="900"/>
        </a:spcAft>
        <a:buClr>
          <a:schemeClr val="bg2"/>
        </a:buClr>
        <a:buSzPct val="100000"/>
        <a:buFontTx/>
        <a:buNone/>
        <a:defRPr sz="2000" b="0">
          <a:solidFill>
            <a:schemeClr val="tx1"/>
          </a:solidFill>
          <a:latin typeface="Myriad Pro" pitchFamily="34" charset="0"/>
          <a:ea typeface="Segoe UI" panose="020B0502040204020203" pitchFamily="34" charset="0"/>
          <a:cs typeface="Segoe UI" panose="020B0502040204020203" pitchFamily="34" charset="0"/>
        </a:defRPr>
      </a:lvl2pPr>
      <a:lvl3pPr marL="1089025" indent="0" algn="l" rtl="0" fontAlgn="base">
        <a:lnSpc>
          <a:spcPct val="90000"/>
        </a:lnSpc>
        <a:spcBef>
          <a:spcPts val="900"/>
        </a:spcBef>
        <a:spcAft>
          <a:spcPts val="900"/>
        </a:spcAft>
        <a:buClr>
          <a:schemeClr val="bg2"/>
        </a:buClr>
        <a:buSzPct val="100000"/>
        <a:buFontTx/>
        <a:buNone/>
        <a:defRPr sz="2000" b="0">
          <a:solidFill>
            <a:schemeClr val="tx1"/>
          </a:solidFill>
          <a:latin typeface="Myriad Pro" pitchFamily="34" charset="0"/>
          <a:ea typeface="Segoe UI" panose="020B0502040204020203" pitchFamily="34" charset="0"/>
          <a:cs typeface="Segoe UI" panose="020B0502040204020203"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developer.download.nvidia.com/opengl/specs/GL_NV_command_list.tx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on-demand.gputechconf.com/gtc/2015/presentation/S5135-Christoph-Kubisch-Pierre-Boudier.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opengl.org/registry/specs/AMD/vertex_shader_viewport_index.tx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developer.nvidia.com/"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4499" y="4674055"/>
            <a:ext cx="6872667" cy="535531"/>
          </a:xfrm>
        </p:spPr>
        <p:txBody>
          <a:bodyPr/>
          <a:lstStyle/>
          <a:p>
            <a:r>
              <a:rPr lang="en-US" smtClean="0">
                <a:latin typeface="Adobe Gothic Std B" pitchFamily="34" charset="-128"/>
                <a:ea typeface="Adobe Gothic Std B" pitchFamily="34" charset="-128"/>
              </a:rPr>
              <a:t>Nathan Reed</a:t>
            </a:r>
            <a:r>
              <a:rPr lang="en-US" smtClean="0"/>
              <a:t>, </a:t>
            </a:r>
            <a:r>
              <a:rPr lang="en-US" smtClean="0">
                <a:latin typeface="Adobe Gothic Std B" pitchFamily="34" charset="-128"/>
                <a:ea typeface="Adobe Gothic Std B" pitchFamily="34" charset="-128"/>
              </a:rPr>
              <a:t>VR Software Engineer</a:t>
            </a:r>
            <a:endParaRPr lang="en-US">
              <a:latin typeface="Adobe Gothic Std B" pitchFamily="34" charset="-128"/>
              <a:ea typeface="Adobe Gothic Std B" pitchFamily="34" charset="-128"/>
            </a:endParaRPr>
          </a:p>
        </p:txBody>
      </p:sp>
      <p:sp>
        <p:nvSpPr>
          <p:cNvPr id="3" name="Title 2"/>
          <p:cNvSpPr>
            <a:spLocks noGrp="1"/>
          </p:cNvSpPr>
          <p:nvPr>
            <p:ph type="title"/>
          </p:nvPr>
        </p:nvSpPr>
        <p:spPr>
          <a:xfrm>
            <a:off x="501800" y="3760176"/>
            <a:ext cx="6872667" cy="1008161"/>
          </a:xfrm>
        </p:spPr>
        <p:txBody>
          <a:bodyPr/>
          <a:lstStyle/>
          <a:p>
            <a:r>
              <a:rPr lang="en-US" sz="6600" smtClean="0"/>
              <a:t>GameWorks VR</a:t>
            </a:r>
            <a:endParaRPr lang="en-US" sz="6600"/>
          </a:p>
        </p:txBody>
      </p:sp>
    </p:spTree>
    <p:extLst>
      <p:ext uri="{BB962C8B-B14F-4D97-AF65-F5344CB8AC3E}">
        <p14:creationId xmlns:p14="http://schemas.microsoft.com/office/powerpoint/2010/main" val="414683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Typical SLI</a:t>
            </a:r>
            <a:endParaRPr lang="en-US"/>
          </a:p>
        </p:txBody>
      </p:sp>
      <p:sp>
        <p:nvSpPr>
          <p:cNvPr id="4" name="Text Placeholder 3"/>
          <p:cNvSpPr>
            <a:spLocks noGrp="1"/>
          </p:cNvSpPr>
          <p:nvPr>
            <p:ph type="body" sz="quarter" idx="10"/>
          </p:nvPr>
        </p:nvSpPr>
        <p:spPr/>
        <p:txBody>
          <a:bodyPr/>
          <a:lstStyle/>
          <a:p>
            <a:r>
              <a:rPr lang="en-US" smtClean="0"/>
              <a:t>GPUs render alternate frames</a:t>
            </a:r>
            <a:endParaRPr lang="en-US"/>
          </a:p>
        </p:txBody>
      </p:sp>
      <p:cxnSp>
        <p:nvCxnSpPr>
          <p:cNvPr id="18" name="Straight Connector 17"/>
          <p:cNvCxnSpPr/>
          <p:nvPr/>
        </p:nvCxnSpPr>
        <p:spPr>
          <a:xfrm>
            <a:off x="3848072" y="1828327"/>
            <a:ext cx="0" cy="4006708"/>
          </a:xfrm>
          <a:prstGeom prst="line">
            <a:avLst/>
          </a:prstGeom>
          <a:ln w="9525">
            <a:solidFill>
              <a:srgbClr val="50505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749888" y="2601407"/>
            <a:ext cx="1809293"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a:t>
            </a:r>
            <a:endParaRPr lang="en-US" sz="2400">
              <a:solidFill>
                <a:srgbClr val="FFFFFF"/>
              </a:solidFill>
            </a:endParaRPr>
          </a:p>
        </p:txBody>
      </p:sp>
      <p:sp>
        <p:nvSpPr>
          <p:cNvPr id="20" name="Rectangle 19"/>
          <p:cNvSpPr/>
          <p:nvPr/>
        </p:nvSpPr>
        <p:spPr>
          <a:xfrm>
            <a:off x="5681869" y="3380659"/>
            <a:ext cx="1772346"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N+1</a:t>
            </a:r>
            <a:endParaRPr lang="en-US" sz="2400">
              <a:solidFill>
                <a:srgbClr val="FFFFFF"/>
              </a:solidFill>
            </a:endParaRPr>
          </a:p>
        </p:txBody>
      </p:sp>
      <p:sp>
        <p:nvSpPr>
          <p:cNvPr id="21" name="Rectangle 20"/>
          <p:cNvSpPr/>
          <p:nvPr/>
        </p:nvSpPr>
        <p:spPr>
          <a:xfrm>
            <a:off x="3854845" y="1828327"/>
            <a:ext cx="895043"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N</a:t>
            </a:r>
            <a:endParaRPr lang="en-US" sz="2400" dirty="0">
              <a:solidFill>
                <a:srgbClr val="FFFFFF"/>
              </a:solidFill>
            </a:endParaRPr>
          </a:p>
        </p:txBody>
      </p:sp>
      <p:sp>
        <p:nvSpPr>
          <p:cNvPr id="22" name="Rectangle 21"/>
          <p:cNvSpPr/>
          <p:nvPr/>
        </p:nvSpPr>
        <p:spPr>
          <a:xfrm>
            <a:off x="4749888" y="1828327"/>
            <a:ext cx="877297"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N+1</a:t>
            </a:r>
            <a:endParaRPr lang="en-US" sz="2400" dirty="0">
              <a:solidFill>
                <a:srgbClr val="FFFFFF"/>
              </a:solidFill>
            </a:endParaRPr>
          </a:p>
        </p:txBody>
      </p:sp>
      <p:sp>
        <p:nvSpPr>
          <p:cNvPr id="23" name="Rectangle 22"/>
          <p:cNvSpPr/>
          <p:nvPr/>
        </p:nvSpPr>
        <p:spPr>
          <a:xfrm>
            <a:off x="6559172" y="4155171"/>
            <a:ext cx="895043"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a:t>
            </a:r>
            <a:endParaRPr lang="en-US" sz="2400">
              <a:solidFill>
                <a:srgbClr val="FFFFFF"/>
              </a:solidFill>
            </a:endParaRPr>
          </a:p>
        </p:txBody>
      </p:sp>
      <p:sp>
        <p:nvSpPr>
          <p:cNvPr id="24" name="Rectangle 23"/>
          <p:cNvSpPr/>
          <p:nvPr/>
        </p:nvSpPr>
        <p:spPr>
          <a:xfrm>
            <a:off x="7454215" y="4155171"/>
            <a:ext cx="877297"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N+1</a:t>
            </a:r>
            <a:endParaRPr lang="en-US" sz="2400">
              <a:solidFill>
                <a:srgbClr val="FFFFFF"/>
              </a:solidFill>
            </a:endParaRPr>
          </a:p>
        </p:txBody>
      </p:sp>
      <p:cxnSp>
        <p:nvCxnSpPr>
          <p:cNvPr id="25" name="Straight Connector 24"/>
          <p:cNvCxnSpPr/>
          <p:nvPr/>
        </p:nvCxnSpPr>
        <p:spPr>
          <a:xfrm>
            <a:off x="7454215" y="4150091"/>
            <a:ext cx="0" cy="1679864"/>
          </a:xfrm>
          <a:prstGeom prst="line">
            <a:avLst/>
          </a:prstGeom>
          <a:ln w="9525">
            <a:solidFill>
              <a:srgbClr val="505050"/>
            </a:solidFill>
          </a:ln>
        </p:spPr>
        <p:style>
          <a:lnRef idx="1">
            <a:schemeClr val="accent1"/>
          </a:lnRef>
          <a:fillRef idx="0">
            <a:schemeClr val="accent1"/>
          </a:fillRef>
          <a:effectRef idx="0">
            <a:schemeClr val="accent1"/>
          </a:effectRef>
          <a:fontRef idx="minor">
            <a:schemeClr val="tx1"/>
          </a:fontRef>
        </p:style>
      </p:cxnSp>
      <p:sp>
        <p:nvSpPr>
          <p:cNvPr id="26" name="Left Brace 25"/>
          <p:cNvSpPr/>
          <p:nvPr/>
        </p:nvSpPr>
        <p:spPr>
          <a:xfrm rot="16200000">
            <a:off x="5426858" y="3325637"/>
            <a:ext cx="447991" cy="3560423"/>
          </a:xfrm>
          <a:prstGeom prst="leftBrace">
            <a:avLst>
              <a:gd name="adj1" fmla="val 81174"/>
              <a:gd name="adj2" fmla="val 49315"/>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3003258" y="1826870"/>
            <a:ext cx="724878" cy="461665"/>
          </a:xfrm>
          <a:prstGeom prst="rect">
            <a:avLst/>
          </a:prstGeom>
          <a:noFill/>
        </p:spPr>
        <p:txBody>
          <a:bodyPr wrap="none" rtlCol="0" anchor="ctr">
            <a:spAutoFit/>
          </a:bodyPr>
          <a:lstStyle/>
          <a:p>
            <a:pPr algn="r"/>
            <a:r>
              <a:rPr lang="en-US" sz="2400" dirty="0" smtClean="0">
                <a:solidFill>
                  <a:srgbClr val="FFFFFF"/>
                </a:solidFill>
                <a:latin typeface="Myriad Pro" pitchFamily="34" charset="0"/>
              </a:rPr>
              <a:t>CPU</a:t>
            </a:r>
          </a:p>
        </p:txBody>
      </p:sp>
      <p:sp>
        <p:nvSpPr>
          <p:cNvPr id="29" name="TextBox 28"/>
          <p:cNvSpPr txBox="1"/>
          <p:nvPr/>
        </p:nvSpPr>
        <p:spPr>
          <a:xfrm>
            <a:off x="2759601" y="2602746"/>
            <a:ext cx="968535" cy="461665"/>
          </a:xfrm>
          <a:prstGeom prst="rect">
            <a:avLst/>
          </a:prstGeom>
          <a:noFill/>
        </p:spPr>
        <p:txBody>
          <a:bodyPr wrap="none" rtlCol="0" anchor="ctr">
            <a:spAutoFit/>
          </a:bodyPr>
          <a:lstStyle/>
          <a:p>
            <a:pPr algn="r"/>
            <a:r>
              <a:rPr lang="en-US" sz="2400" smtClean="0">
                <a:solidFill>
                  <a:srgbClr val="FFFFFF"/>
                </a:solidFill>
                <a:latin typeface="Myriad Pro" pitchFamily="34" charset="0"/>
              </a:rPr>
              <a:t>GPU 0</a:t>
            </a:r>
          </a:p>
        </p:txBody>
      </p:sp>
      <p:sp>
        <p:nvSpPr>
          <p:cNvPr id="30" name="TextBox 29"/>
          <p:cNvSpPr txBox="1"/>
          <p:nvPr/>
        </p:nvSpPr>
        <p:spPr>
          <a:xfrm>
            <a:off x="2759601" y="3378230"/>
            <a:ext cx="968535" cy="461665"/>
          </a:xfrm>
          <a:prstGeom prst="rect">
            <a:avLst/>
          </a:prstGeom>
          <a:noFill/>
        </p:spPr>
        <p:txBody>
          <a:bodyPr wrap="none" rtlCol="0" anchor="ctr">
            <a:spAutoFit/>
          </a:bodyPr>
          <a:lstStyle/>
          <a:p>
            <a:pPr algn="r"/>
            <a:r>
              <a:rPr lang="en-US" sz="2400" smtClean="0">
                <a:solidFill>
                  <a:srgbClr val="FFFFFF"/>
                </a:solidFill>
                <a:latin typeface="Myriad Pro" pitchFamily="34" charset="0"/>
              </a:rPr>
              <a:t>GPU 1</a:t>
            </a:r>
          </a:p>
        </p:txBody>
      </p:sp>
      <p:sp>
        <p:nvSpPr>
          <p:cNvPr id="31" name="TextBox 30"/>
          <p:cNvSpPr txBox="1"/>
          <p:nvPr/>
        </p:nvSpPr>
        <p:spPr>
          <a:xfrm>
            <a:off x="2606547" y="4142139"/>
            <a:ext cx="1121589" cy="461665"/>
          </a:xfrm>
          <a:prstGeom prst="rect">
            <a:avLst/>
          </a:prstGeom>
          <a:noFill/>
        </p:spPr>
        <p:txBody>
          <a:bodyPr wrap="none" rtlCol="0" anchor="ctr">
            <a:spAutoFit/>
          </a:bodyPr>
          <a:lstStyle/>
          <a:p>
            <a:pPr algn="r"/>
            <a:r>
              <a:rPr lang="en-US" sz="2400" smtClean="0">
                <a:solidFill>
                  <a:srgbClr val="FFFFFF"/>
                </a:solidFill>
                <a:latin typeface="Myriad Pro" pitchFamily="34" charset="0"/>
              </a:rPr>
              <a:t>Display</a:t>
            </a:r>
            <a:endParaRPr lang="en-US" sz="2400" dirty="0" smtClean="0">
              <a:solidFill>
                <a:srgbClr val="FFFFFF"/>
              </a:solidFill>
              <a:latin typeface="Myriad Pro" pitchFamily="34" charset="0"/>
            </a:endParaRPr>
          </a:p>
        </p:txBody>
      </p:sp>
      <p:sp>
        <p:nvSpPr>
          <p:cNvPr id="32" name="TextBox 31"/>
          <p:cNvSpPr txBox="1"/>
          <p:nvPr/>
        </p:nvSpPr>
        <p:spPr>
          <a:xfrm>
            <a:off x="5031092" y="5374154"/>
            <a:ext cx="1192186" cy="461665"/>
          </a:xfrm>
          <a:prstGeom prst="rect">
            <a:avLst/>
          </a:prstGeom>
          <a:noFill/>
        </p:spPr>
        <p:txBody>
          <a:bodyPr wrap="none" rtlCol="0" anchor="ctr">
            <a:spAutoFit/>
          </a:bodyPr>
          <a:lstStyle/>
          <a:p>
            <a:pPr algn="ctr"/>
            <a:r>
              <a:rPr lang="en-US" sz="2400" smtClean="0">
                <a:solidFill>
                  <a:srgbClr val="FFFFFF"/>
                </a:solidFill>
                <a:latin typeface="Myriad Pro" pitchFamily="34" charset="0"/>
              </a:rPr>
              <a:t>Latency</a:t>
            </a:r>
            <a:endParaRPr lang="en-US" sz="2400" dirty="0" smtClean="0">
              <a:solidFill>
                <a:srgbClr val="FFFFFF"/>
              </a:solidFill>
              <a:latin typeface="Myriad Pro" pitchFamily="34" charset="0"/>
            </a:endParaRPr>
          </a:p>
        </p:txBody>
      </p:sp>
    </p:spTree>
    <p:extLst>
      <p:ext uri="{BB962C8B-B14F-4D97-AF65-F5344CB8AC3E}">
        <p14:creationId xmlns:p14="http://schemas.microsoft.com/office/powerpoint/2010/main" val="10572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SLI</a:t>
            </a:r>
            <a:endParaRPr lang="en-US"/>
          </a:p>
        </p:txBody>
      </p:sp>
      <p:sp>
        <p:nvSpPr>
          <p:cNvPr id="4" name="Text Placeholder 3"/>
          <p:cNvSpPr>
            <a:spLocks noGrp="1"/>
          </p:cNvSpPr>
          <p:nvPr>
            <p:ph type="body" sz="quarter" idx="10"/>
          </p:nvPr>
        </p:nvSpPr>
        <p:spPr/>
        <p:txBody>
          <a:bodyPr/>
          <a:lstStyle/>
          <a:p>
            <a:r>
              <a:rPr lang="en-US" smtClean="0"/>
              <a:t>Each GPU renders one eye</a:t>
            </a:r>
            <a:r>
              <a:rPr lang="en-US"/>
              <a:t>—</a:t>
            </a:r>
            <a:r>
              <a:rPr lang="en-US" smtClean="0"/>
              <a:t>lower latency</a:t>
            </a:r>
            <a:endParaRPr lang="en-US"/>
          </a:p>
        </p:txBody>
      </p:sp>
      <p:sp>
        <p:nvSpPr>
          <p:cNvPr id="5" name="Rectangle 4"/>
          <p:cNvSpPr/>
          <p:nvPr/>
        </p:nvSpPr>
        <p:spPr>
          <a:xfrm>
            <a:off x="4787190" y="2589585"/>
            <a:ext cx="84035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N</a:t>
            </a:r>
            <a:r>
              <a:rPr lang="en-US" sz="2400" baseline="-25000" dirty="0" smtClean="0">
                <a:solidFill>
                  <a:srgbClr val="FFFFFF"/>
                </a:solidFill>
              </a:rPr>
              <a:t>L</a:t>
            </a:r>
            <a:endParaRPr lang="en-US" sz="2400" baseline="-25000" dirty="0">
              <a:solidFill>
                <a:srgbClr val="FFFFFF"/>
              </a:solidFill>
            </a:endParaRPr>
          </a:p>
        </p:txBody>
      </p:sp>
      <p:sp>
        <p:nvSpPr>
          <p:cNvPr id="6" name="Rectangle 5"/>
          <p:cNvSpPr/>
          <p:nvPr/>
        </p:nvSpPr>
        <p:spPr>
          <a:xfrm>
            <a:off x="5627534" y="3371024"/>
            <a:ext cx="895049"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N+1</a:t>
            </a:r>
            <a:r>
              <a:rPr lang="en-US" sz="2400" baseline="-25000">
                <a:solidFill>
                  <a:srgbClr val="FFFFFF"/>
                </a:solidFill>
              </a:rPr>
              <a:t>R</a:t>
            </a:r>
            <a:endParaRPr lang="en-US" sz="2400">
              <a:solidFill>
                <a:srgbClr val="FFFFFF"/>
              </a:solidFill>
            </a:endParaRPr>
          </a:p>
        </p:txBody>
      </p:sp>
      <p:sp>
        <p:nvSpPr>
          <p:cNvPr id="7" name="Rectangle 6"/>
          <p:cNvSpPr/>
          <p:nvPr/>
        </p:nvSpPr>
        <p:spPr>
          <a:xfrm>
            <a:off x="5627540" y="4149108"/>
            <a:ext cx="895043"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a:t>
            </a:r>
            <a:endParaRPr lang="en-US" sz="2400">
              <a:solidFill>
                <a:srgbClr val="FFFFFF"/>
              </a:solidFill>
            </a:endParaRPr>
          </a:p>
        </p:txBody>
      </p:sp>
      <p:sp>
        <p:nvSpPr>
          <p:cNvPr id="8" name="Rectangle 7"/>
          <p:cNvSpPr/>
          <p:nvPr/>
        </p:nvSpPr>
        <p:spPr>
          <a:xfrm>
            <a:off x="6522583" y="4149108"/>
            <a:ext cx="877297"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N+1</a:t>
            </a:r>
            <a:endParaRPr lang="en-US" sz="2400">
              <a:solidFill>
                <a:srgbClr val="FFFFFF"/>
              </a:solidFill>
            </a:endParaRPr>
          </a:p>
        </p:txBody>
      </p:sp>
      <p:sp>
        <p:nvSpPr>
          <p:cNvPr id="9" name="Rectangle 8"/>
          <p:cNvSpPr/>
          <p:nvPr/>
        </p:nvSpPr>
        <p:spPr>
          <a:xfrm>
            <a:off x="4787190" y="3371024"/>
            <a:ext cx="84035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rPr>
              <a:t>N</a:t>
            </a:r>
            <a:r>
              <a:rPr lang="en-US" sz="2400" baseline="-25000" smtClean="0">
                <a:solidFill>
                  <a:srgbClr val="FFFFFF"/>
                </a:solidFill>
              </a:rPr>
              <a:t>R</a:t>
            </a:r>
            <a:endParaRPr lang="en-US" sz="2400" baseline="-25000">
              <a:solidFill>
                <a:srgbClr val="FFFFFF"/>
              </a:solidFill>
            </a:endParaRPr>
          </a:p>
        </p:txBody>
      </p:sp>
      <p:sp>
        <p:nvSpPr>
          <p:cNvPr id="10" name="Rectangle 9"/>
          <p:cNvSpPr/>
          <p:nvPr/>
        </p:nvSpPr>
        <p:spPr>
          <a:xfrm>
            <a:off x="5627533" y="2589585"/>
            <a:ext cx="895049"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N+1</a:t>
            </a:r>
            <a:r>
              <a:rPr lang="en-US" sz="2400" baseline="-25000" dirty="0" smtClean="0">
                <a:solidFill>
                  <a:srgbClr val="FFFFFF"/>
                </a:solidFill>
              </a:rPr>
              <a:t>L</a:t>
            </a:r>
            <a:endParaRPr lang="en-US" sz="2400" dirty="0">
              <a:solidFill>
                <a:srgbClr val="FFFFFF"/>
              </a:solidFill>
            </a:endParaRPr>
          </a:p>
        </p:txBody>
      </p:sp>
      <p:sp>
        <p:nvSpPr>
          <p:cNvPr id="15" name="Left Brace 14"/>
          <p:cNvSpPr/>
          <p:nvPr/>
        </p:nvSpPr>
        <p:spPr>
          <a:xfrm rot="16200000">
            <a:off x="4963358" y="3778996"/>
            <a:ext cx="447991" cy="2633424"/>
          </a:xfrm>
          <a:prstGeom prst="leftBrace">
            <a:avLst>
              <a:gd name="adj1" fmla="val 81174"/>
              <a:gd name="adj2" fmla="val 49315"/>
            </a:avLst>
          </a:prstGeom>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p:cNvCxnSpPr/>
          <p:nvPr/>
        </p:nvCxnSpPr>
        <p:spPr>
          <a:xfrm>
            <a:off x="3848072" y="1818188"/>
            <a:ext cx="0" cy="4006708"/>
          </a:xfrm>
          <a:prstGeom prst="line">
            <a:avLst/>
          </a:prstGeom>
          <a:ln w="9525">
            <a:solidFill>
              <a:srgbClr val="50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22582" y="4139952"/>
            <a:ext cx="0" cy="1679864"/>
          </a:xfrm>
          <a:prstGeom prst="line">
            <a:avLst/>
          </a:prstGeom>
          <a:ln w="9525">
            <a:solidFill>
              <a:srgbClr val="50505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854845" y="1818188"/>
            <a:ext cx="895043"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N</a:t>
            </a:r>
            <a:endParaRPr lang="en-US" sz="2400" dirty="0">
              <a:solidFill>
                <a:srgbClr val="FFFFFF"/>
              </a:solidFill>
            </a:endParaRPr>
          </a:p>
        </p:txBody>
      </p:sp>
      <p:sp>
        <p:nvSpPr>
          <p:cNvPr id="19" name="Rectangle 18"/>
          <p:cNvSpPr/>
          <p:nvPr/>
        </p:nvSpPr>
        <p:spPr>
          <a:xfrm>
            <a:off x="4749888" y="1818188"/>
            <a:ext cx="877297"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FF"/>
                </a:solidFill>
              </a:rPr>
              <a:t>N+1</a:t>
            </a:r>
            <a:endParaRPr lang="en-US" sz="2400" dirty="0">
              <a:solidFill>
                <a:srgbClr val="FFFFFF"/>
              </a:solidFill>
            </a:endParaRPr>
          </a:p>
        </p:txBody>
      </p:sp>
      <p:sp>
        <p:nvSpPr>
          <p:cNvPr id="20" name="TextBox 19"/>
          <p:cNvSpPr txBox="1"/>
          <p:nvPr/>
        </p:nvSpPr>
        <p:spPr>
          <a:xfrm>
            <a:off x="3003258" y="1826870"/>
            <a:ext cx="724878" cy="461665"/>
          </a:xfrm>
          <a:prstGeom prst="rect">
            <a:avLst/>
          </a:prstGeom>
          <a:noFill/>
        </p:spPr>
        <p:txBody>
          <a:bodyPr wrap="none" rtlCol="0" anchor="ctr">
            <a:spAutoFit/>
          </a:bodyPr>
          <a:lstStyle/>
          <a:p>
            <a:pPr algn="r"/>
            <a:r>
              <a:rPr lang="en-US" sz="2400" dirty="0" smtClean="0">
                <a:solidFill>
                  <a:srgbClr val="FFFFFF"/>
                </a:solidFill>
                <a:latin typeface="Myriad Pro" pitchFamily="34" charset="0"/>
              </a:rPr>
              <a:t>CPU</a:t>
            </a:r>
          </a:p>
        </p:txBody>
      </p:sp>
      <p:sp>
        <p:nvSpPr>
          <p:cNvPr id="21" name="TextBox 20"/>
          <p:cNvSpPr txBox="1"/>
          <p:nvPr/>
        </p:nvSpPr>
        <p:spPr>
          <a:xfrm>
            <a:off x="2759601" y="2602746"/>
            <a:ext cx="968535" cy="461665"/>
          </a:xfrm>
          <a:prstGeom prst="rect">
            <a:avLst/>
          </a:prstGeom>
          <a:noFill/>
        </p:spPr>
        <p:txBody>
          <a:bodyPr wrap="none" rtlCol="0" anchor="ctr">
            <a:spAutoFit/>
          </a:bodyPr>
          <a:lstStyle/>
          <a:p>
            <a:pPr algn="r"/>
            <a:r>
              <a:rPr lang="en-US" sz="2400" smtClean="0">
                <a:solidFill>
                  <a:srgbClr val="FFFFFF"/>
                </a:solidFill>
                <a:latin typeface="Myriad Pro" pitchFamily="34" charset="0"/>
              </a:rPr>
              <a:t>GPU 0</a:t>
            </a:r>
          </a:p>
        </p:txBody>
      </p:sp>
      <p:sp>
        <p:nvSpPr>
          <p:cNvPr id="22" name="TextBox 21"/>
          <p:cNvSpPr txBox="1"/>
          <p:nvPr/>
        </p:nvSpPr>
        <p:spPr>
          <a:xfrm>
            <a:off x="2759601" y="3378230"/>
            <a:ext cx="968535" cy="461665"/>
          </a:xfrm>
          <a:prstGeom prst="rect">
            <a:avLst/>
          </a:prstGeom>
          <a:noFill/>
        </p:spPr>
        <p:txBody>
          <a:bodyPr wrap="none" rtlCol="0" anchor="ctr">
            <a:spAutoFit/>
          </a:bodyPr>
          <a:lstStyle/>
          <a:p>
            <a:pPr algn="r"/>
            <a:r>
              <a:rPr lang="en-US" sz="2400" smtClean="0">
                <a:solidFill>
                  <a:srgbClr val="FFFFFF"/>
                </a:solidFill>
                <a:latin typeface="Myriad Pro" pitchFamily="34" charset="0"/>
              </a:rPr>
              <a:t>GPU 1</a:t>
            </a:r>
          </a:p>
        </p:txBody>
      </p:sp>
      <p:sp>
        <p:nvSpPr>
          <p:cNvPr id="23" name="TextBox 22"/>
          <p:cNvSpPr txBox="1"/>
          <p:nvPr/>
        </p:nvSpPr>
        <p:spPr>
          <a:xfrm>
            <a:off x="2606547" y="4142139"/>
            <a:ext cx="1121589" cy="461665"/>
          </a:xfrm>
          <a:prstGeom prst="rect">
            <a:avLst/>
          </a:prstGeom>
          <a:noFill/>
        </p:spPr>
        <p:txBody>
          <a:bodyPr wrap="none" rtlCol="0" anchor="ctr">
            <a:spAutoFit/>
          </a:bodyPr>
          <a:lstStyle/>
          <a:p>
            <a:pPr algn="r"/>
            <a:r>
              <a:rPr lang="en-US" sz="2400" smtClean="0">
                <a:solidFill>
                  <a:srgbClr val="FFFFFF"/>
                </a:solidFill>
                <a:latin typeface="Myriad Pro" pitchFamily="34" charset="0"/>
              </a:rPr>
              <a:t>Display</a:t>
            </a:r>
            <a:endParaRPr lang="en-US" sz="2400" dirty="0" smtClean="0">
              <a:solidFill>
                <a:srgbClr val="FFFFFF"/>
              </a:solidFill>
              <a:latin typeface="Myriad Pro" pitchFamily="34" charset="0"/>
            </a:endParaRPr>
          </a:p>
        </p:txBody>
      </p:sp>
      <p:sp>
        <p:nvSpPr>
          <p:cNvPr id="24" name="TextBox 23"/>
          <p:cNvSpPr txBox="1"/>
          <p:nvPr/>
        </p:nvSpPr>
        <p:spPr>
          <a:xfrm>
            <a:off x="4578560" y="5319704"/>
            <a:ext cx="1192186" cy="461665"/>
          </a:xfrm>
          <a:prstGeom prst="rect">
            <a:avLst/>
          </a:prstGeom>
          <a:noFill/>
        </p:spPr>
        <p:txBody>
          <a:bodyPr wrap="none" rtlCol="0" anchor="ctr">
            <a:spAutoFit/>
          </a:bodyPr>
          <a:lstStyle/>
          <a:p>
            <a:pPr algn="ctr"/>
            <a:r>
              <a:rPr lang="en-US" sz="2400" smtClean="0">
                <a:solidFill>
                  <a:srgbClr val="FFFFFF"/>
                </a:solidFill>
                <a:latin typeface="Myriad Pro" pitchFamily="34" charset="0"/>
              </a:rPr>
              <a:t>Latency</a:t>
            </a:r>
            <a:endParaRPr lang="en-US" sz="2400" dirty="0" smtClean="0">
              <a:solidFill>
                <a:srgbClr val="FFFFFF"/>
              </a:solidFill>
              <a:latin typeface="Myriad Pro" pitchFamily="34" charset="0"/>
            </a:endParaRPr>
          </a:p>
        </p:txBody>
      </p:sp>
    </p:spTree>
    <p:extLst>
      <p:ext uri="{BB962C8B-B14F-4D97-AF65-F5344CB8AC3E}">
        <p14:creationId xmlns:p14="http://schemas.microsoft.com/office/powerpoint/2010/main" val="201760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SLI</a:t>
            </a:r>
            <a:endParaRPr lang="en-US"/>
          </a:p>
        </p:txBody>
      </p:sp>
      <p:sp>
        <p:nvSpPr>
          <p:cNvPr id="4" name="Text Placeholder 3"/>
          <p:cNvSpPr>
            <a:spLocks noGrp="1"/>
          </p:cNvSpPr>
          <p:nvPr>
            <p:ph type="body" sz="quarter" idx="10"/>
          </p:nvPr>
        </p:nvSpPr>
        <p:spPr/>
        <p:txBody>
          <a:bodyPr/>
          <a:lstStyle/>
          <a:p>
            <a:r>
              <a:rPr lang="en-US" smtClean="0"/>
              <a:t>GPU affinity masking: full control</a:t>
            </a: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883" y="2317619"/>
            <a:ext cx="2950220" cy="12556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883" y="3922062"/>
            <a:ext cx="2950220" cy="1255672"/>
          </a:xfrm>
          <a:prstGeom prst="rect">
            <a:avLst/>
          </a:prstGeom>
        </p:spPr>
      </p:pic>
      <p:sp>
        <p:nvSpPr>
          <p:cNvPr id="7" name="Right Arrow 6"/>
          <p:cNvSpPr/>
          <p:nvPr/>
        </p:nvSpPr>
        <p:spPr>
          <a:xfrm rot="19932113">
            <a:off x="5223180" y="3063169"/>
            <a:ext cx="1429638"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8" name="Right Arrow 7"/>
          <p:cNvSpPr/>
          <p:nvPr/>
        </p:nvSpPr>
        <p:spPr>
          <a:xfrm rot="1667887" flipV="1">
            <a:off x="5223178" y="3691321"/>
            <a:ext cx="1429638"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9" name="Rectangle 8"/>
          <p:cNvSpPr/>
          <p:nvPr/>
        </p:nvSpPr>
        <p:spPr>
          <a:xfrm>
            <a:off x="3025775" y="3007145"/>
            <a:ext cx="2203450" cy="13379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latin typeface="Myriad Pro" pitchFamily="34" charset="0"/>
                <a:cs typeface="Consolas" panose="020B0609020204030204" pitchFamily="49" charset="0"/>
              </a:rPr>
              <a:t>Shadow maps,</a:t>
            </a:r>
          </a:p>
          <a:p>
            <a:pPr algn="ctr"/>
            <a:r>
              <a:rPr lang="en-US" sz="2400" smtClean="0">
                <a:solidFill>
                  <a:srgbClr val="FFFFFF"/>
                </a:solidFill>
                <a:latin typeface="Myriad Pro" pitchFamily="34" charset="0"/>
                <a:cs typeface="Consolas" panose="020B0609020204030204" pitchFamily="49" charset="0"/>
              </a:rPr>
              <a:t>GPU physics,</a:t>
            </a:r>
          </a:p>
          <a:p>
            <a:pPr algn="ctr"/>
            <a:r>
              <a:rPr lang="en-US" sz="2400" smtClean="0">
                <a:solidFill>
                  <a:srgbClr val="FFFFFF"/>
                </a:solidFill>
                <a:latin typeface="Myriad Pro" pitchFamily="34" charset="0"/>
                <a:cs typeface="Consolas" panose="020B0609020204030204" pitchFamily="49" charset="0"/>
              </a:rPr>
              <a:t>etc.</a:t>
            </a:r>
            <a:endParaRPr lang="en-US" sz="2400" dirty="0">
              <a:solidFill>
                <a:srgbClr val="FFFFFF"/>
              </a:solidFill>
              <a:latin typeface="Myriad Pro" pitchFamily="34" charset="0"/>
              <a:cs typeface="Consolas" panose="020B0609020204030204" pitchFamily="49" charset="0"/>
            </a:endParaRPr>
          </a:p>
        </p:txBody>
      </p:sp>
      <p:sp>
        <p:nvSpPr>
          <p:cNvPr id="10" name="Rectangle 9"/>
          <p:cNvSpPr/>
          <p:nvPr/>
        </p:nvSpPr>
        <p:spPr>
          <a:xfrm>
            <a:off x="1244600" y="2203319"/>
            <a:ext cx="2749550" cy="5734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latin typeface="Myriad Pro" pitchFamily="34" charset="0"/>
                <a:cs typeface="Consolas" panose="020B0609020204030204" pitchFamily="49" charset="0"/>
              </a:rPr>
              <a:t>Left eye rendering</a:t>
            </a:r>
            <a:endParaRPr lang="en-US" sz="2400" dirty="0">
              <a:solidFill>
                <a:srgbClr val="FFFFFF"/>
              </a:solidFill>
              <a:latin typeface="Myriad Pro" pitchFamily="34" charset="0"/>
              <a:cs typeface="Consolas" panose="020B0609020204030204" pitchFamily="49" charset="0"/>
            </a:endParaRPr>
          </a:p>
        </p:txBody>
      </p:sp>
      <p:sp>
        <p:nvSpPr>
          <p:cNvPr id="12" name="Right Arrow 11"/>
          <p:cNvSpPr/>
          <p:nvPr/>
        </p:nvSpPr>
        <p:spPr>
          <a:xfrm>
            <a:off x="3994150" y="2221844"/>
            <a:ext cx="2571750" cy="536388"/>
          </a:xfrm>
          <a:prstGeom prst="rightArrow">
            <a:avLst/>
          </a:prstGeom>
          <a:gradFill flip="none" rotWithShape="1">
            <a:gsLst>
              <a:gs pos="0">
                <a:schemeClr val="accent1">
                  <a:lumMod val="75000"/>
                  <a:alpha val="0"/>
                </a:schemeClr>
              </a:gs>
              <a:gs pos="100000">
                <a:schemeClr val="accent1">
                  <a:lumMod val="75000"/>
                </a:scheme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3" name="Rectangle 12"/>
          <p:cNvSpPr/>
          <p:nvPr/>
        </p:nvSpPr>
        <p:spPr>
          <a:xfrm>
            <a:off x="1244600" y="4604296"/>
            <a:ext cx="2749550" cy="573438"/>
          </a:xfrm>
          <a:prstGeom prst="rect">
            <a:avLst/>
          </a:prstGeom>
          <a:solidFill>
            <a:srgbClr val="683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latin typeface="Myriad Pro" pitchFamily="34" charset="0"/>
                <a:cs typeface="Consolas" panose="020B0609020204030204" pitchFamily="49" charset="0"/>
              </a:rPr>
              <a:t>Right eye rendering</a:t>
            </a:r>
            <a:endParaRPr lang="en-US" sz="2400" dirty="0">
              <a:solidFill>
                <a:srgbClr val="FFFFFF"/>
              </a:solidFill>
              <a:latin typeface="Myriad Pro" pitchFamily="34" charset="0"/>
              <a:cs typeface="Consolas" panose="020B0609020204030204" pitchFamily="49" charset="0"/>
            </a:endParaRPr>
          </a:p>
        </p:txBody>
      </p:sp>
      <p:sp>
        <p:nvSpPr>
          <p:cNvPr id="14" name="Right Arrow 13"/>
          <p:cNvSpPr/>
          <p:nvPr/>
        </p:nvSpPr>
        <p:spPr>
          <a:xfrm>
            <a:off x="3994150" y="4622821"/>
            <a:ext cx="2571750" cy="536388"/>
          </a:xfrm>
          <a:prstGeom prst="rightArrow">
            <a:avLst/>
          </a:prstGeom>
          <a:gradFill flip="none" rotWithShape="1">
            <a:gsLst>
              <a:gs pos="0">
                <a:srgbClr val="6831A5">
                  <a:alpha val="0"/>
                </a:srgbClr>
              </a:gs>
              <a:gs pos="100000">
                <a:srgbClr val="6831A5">
                  <a:shade val="100000"/>
                  <a:satMod val="11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Tree>
    <p:extLst>
      <p:ext uri="{BB962C8B-B14F-4D97-AF65-F5344CB8AC3E}">
        <p14:creationId xmlns:p14="http://schemas.microsoft.com/office/powerpoint/2010/main" val="189302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SLI</a:t>
            </a:r>
            <a:endParaRPr lang="en-US"/>
          </a:p>
        </p:txBody>
      </p:sp>
      <p:sp>
        <p:nvSpPr>
          <p:cNvPr id="4" name="Text Placeholder 3"/>
          <p:cNvSpPr>
            <a:spLocks noGrp="1"/>
          </p:cNvSpPr>
          <p:nvPr>
            <p:ph type="body" sz="quarter" idx="10"/>
          </p:nvPr>
        </p:nvSpPr>
        <p:spPr/>
        <p:txBody>
          <a:bodyPr/>
          <a:lstStyle/>
          <a:p>
            <a:r>
              <a:rPr lang="en-US" smtClean="0"/>
              <a:t>Broadcasting reduces CPU overhead</a:t>
            </a:r>
            <a:endParaRPr lang="en-US"/>
          </a:p>
        </p:txBody>
      </p:sp>
      <p:grpSp>
        <p:nvGrpSpPr>
          <p:cNvPr id="5" name="Group 4"/>
          <p:cNvGrpSpPr/>
          <p:nvPr/>
        </p:nvGrpSpPr>
        <p:grpSpPr>
          <a:xfrm>
            <a:off x="8532492" y="3817652"/>
            <a:ext cx="667037" cy="667037"/>
            <a:chOff x="3635172" y="3317094"/>
            <a:chExt cx="667037" cy="667037"/>
          </a:xfrm>
        </p:grpSpPr>
        <p:sp>
          <p:nvSpPr>
            <p:cNvPr id="6" name="Rectangle 5"/>
            <p:cNvSpPr/>
            <p:nvPr/>
          </p:nvSpPr>
          <p:spPr>
            <a:xfrm>
              <a:off x="3635172" y="3317094"/>
              <a:ext cx="667037" cy="667037"/>
            </a:xfrm>
            <a:prstGeom prst="rect">
              <a:avLst/>
            </a:prstGeom>
            <a:gradFill>
              <a:gsLst>
                <a:gs pos="0">
                  <a:srgbClr val="6831A5"/>
                </a:gs>
                <a:gs pos="100000">
                  <a:srgbClr val="331850"/>
                </a:gs>
              </a:gsLst>
              <a:lin ang="2700000" scaled="0"/>
            </a:gradFill>
            <a:ln w="3175" cap="flat" cmpd="sng" algn="ctr">
              <a:noFill/>
              <a:prstDash val="solid"/>
            </a:ln>
            <a:effectLst/>
          </p:spPr>
          <p:txBody>
            <a:bodyPr rtlCol="0" anchor="ctr"/>
            <a:lstStyle/>
            <a:p>
              <a:pPr algn="ctr" fontAlgn="auto">
                <a:spcBef>
                  <a:spcPts val="0"/>
                </a:spcBef>
                <a:spcAft>
                  <a:spcPts val="0"/>
                </a:spcAft>
              </a:pPr>
              <a:endParaRPr lang="en-US" b="1" kern="0">
                <a:solidFill>
                  <a:srgbClr val="FFFFFF"/>
                </a:solidFill>
                <a:latin typeface="Trebuchet MS"/>
                <a:ea typeface="MS PGothic" pitchFamily="34" charset="-128"/>
              </a:endParaRPr>
            </a:p>
          </p:txBody>
        </p:sp>
        <p:pic>
          <p:nvPicPr>
            <p:cNvPr id="7" name="Picture 84" descr="NVIDIA_Chip_Symbol"/>
            <p:cNvPicPr>
              <a:picLocks noChangeArrowheads="1"/>
            </p:cNvPicPr>
            <p:nvPr/>
          </p:nvPicPr>
          <p:blipFill rotWithShape="1">
            <a:blip r:embed="rId3" cstate="print"/>
            <a:srcRect l="12866" t="13570" r="18524" b="18048"/>
            <a:stretch/>
          </p:blipFill>
          <p:spPr bwMode="auto">
            <a:xfrm>
              <a:off x="3698347" y="3363154"/>
              <a:ext cx="540689" cy="556591"/>
            </a:xfrm>
            <a:prstGeom prst="rect">
              <a:avLst/>
            </a:prstGeom>
            <a:noFill/>
            <a:ln w="9525">
              <a:noFill/>
              <a:miter lim="800000"/>
              <a:headEnd/>
              <a:tailEnd/>
            </a:ln>
          </p:spPr>
        </p:pic>
        <p:sp>
          <p:nvSpPr>
            <p:cNvPr id="8" name="AutoShape 3"/>
            <p:cNvSpPr>
              <a:spLocks noChangeArrowheads="1"/>
            </p:cNvSpPr>
            <p:nvPr/>
          </p:nvSpPr>
          <p:spPr bwMode="auto">
            <a:xfrm>
              <a:off x="3730984" y="3411929"/>
              <a:ext cx="488950" cy="454025"/>
            </a:xfrm>
            <a:prstGeom prst="roundRect">
              <a:avLst>
                <a:gd name="adj" fmla="val 16667"/>
              </a:avLst>
            </a:prstGeom>
            <a:noFill/>
            <a:ln w="9525" algn="ctr">
              <a:noFill/>
              <a:round/>
              <a:headEnd/>
              <a:tailEnd/>
            </a:ln>
            <a:effectLst>
              <a:outerShdw blurRad="50800" dist="38100" dir="2700000" algn="tl" rotWithShape="0">
                <a:prstClr val="black">
                  <a:alpha val="40000"/>
                </a:prstClr>
              </a:outerShdw>
            </a:effectLst>
          </p:spPr>
          <p:txBody>
            <a:bodyPr wrap="none" anchor="ctr"/>
            <a:lstStyle/>
            <a:p>
              <a:pPr marL="342900" indent="-342900" algn="ctr">
                <a:defRPr/>
              </a:pPr>
              <a:r>
                <a:rPr lang="en-US" sz="2800" b="1" dirty="0" smtClean="0">
                  <a:solidFill>
                    <a:srgbClr val="FFFFFF"/>
                  </a:solidFill>
                  <a:latin typeface="Trebuchet MS" pitchFamily="34" charset="0"/>
                  <a:ea typeface="ＭＳ Ｐゴシック" pitchFamily="-107" charset="-128"/>
                </a:rPr>
                <a:t>R</a:t>
              </a:r>
              <a:endParaRPr lang="en-US" sz="2800" b="1" dirty="0">
                <a:solidFill>
                  <a:srgbClr val="FFFFFF"/>
                </a:solidFill>
                <a:latin typeface="Trebuchet MS" pitchFamily="34" charset="0"/>
                <a:ea typeface="ＭＳ Ｐゴシック" pitchFamily="-107" charset="-128"/>
              </a:endParaRPr>
            </a:p>
          </p:txBody>
        </p:sp>
      </p:gr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883" y="2058762"/>
            <a:ext cx="2950220" cy="125567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3883" y="3663205"/>
            <a:ext cx="2950220" cy="1255672"/>
          </a:xfrm>
          <a:prstGeom prst="rect">
            <a:avLst/>
          </a:prstGeom>
        </p:spPr>
      </p:pic>
      <p:grpSp>
        <p:nvGrpSpPr>
          <p:cNvPr id="13" name="Group 12"/>
          <p:cNvGrpSpPr/>
          <p:nvPr/>
        </p:nvGrpSpPr>
        <p:grpSpPr>
          <a:xfrm>
            <a:off x="8534099" y="2230027"/>
            <a:ext cx="667037" cy="667037"/>
            <a:chOff x="3968136" y="3579735"/>
            <a:chExt cx="667037" cy="667037"/>
          </a:xfrm>
        </p:grpSpPr>
        <p:sp>
          <p:nvSpPr>
            <p:cNvPr id="14" name="Rectangle 13"/>
            <p:cNvSpPr/>
            <p:nvPr/>
          </p:nvSpPr>
          <p:spPr>
            <a:xfrm>
              <a:off x="3968136" y="3579735"/>
              <a:ext cx="667037" cy="667037"/>
            </a:xfrm>
            <a:prstGeom prst="rect">
              <a:avLst/>
            </a:prstGeom>
            <a:gradFill>
              <a:gsLst>
                <a:gs pos="0">
                  <a:srgbClr val="11669F"/>
                </a:gs>
                <a:gs pos="100000">
                  <a:srgbClr val="11669F">
                    <a:lumMod val="25000"/>
                  </a:srgbClr>
                </a:gs>
              </a:gsLst>
              <a:lin ang="2700000" scaled="0"/>
            </a:gradFill>
            <a:ln w="3175" cap="flat" cmpd="sng" algn="ctr">
              <a:noFill/>
              <a:prstDash val="solid"/>
            </a:ln>
            <a:effectLst/>
          </p:spPr>
          <p:txBody>
            <a:bodyPr rtlCol="0" anchor="ctr"/>
            <a:lstStyle/>
            <a:p>
              <a:pPr algn="ctr" fontAlgn="auto">
                <a:spcBef>
                  <a:spcPts val="0"/>
                </a:spcBef>
                <a:spcAft>
                  <a:spcPts val="0"/>
                </a:spcAft>
              </a:pPr>
              <a:endParaRPr lang="en-US" b="1" kern="0">
                <a:solidFill>
                  <a:srgbClr val="FFFFFF"/>
                </a:solidFill>
                <a:latin typeface="Trebuchet MS"/>
                <a:ea typeface="MS PGothic" pitchFamily="34" charset="-128"/>
              </a:endParaRPr>
            </a:p>
          </p:txBody>
        </p:sp>
        <p:pic>
          <p:nvPicPr>
            <p:cNvPr id="15" name="Picture 84" descr="NVIDIA_Chip_Symbol"/>
            <p:cNvPicPr>
              <a:picLocks noChangeArrowheads="1"/>
            </p:cNvPicPr>
            <p:nvPr/>
          </p:nvPicPr>
          <p:blipFill rotWithShape="1">
            <a:blip r:embed="rId3" cstate="print"/>
            <a:srcRect l="12866" t="13570" r="18524" b="18048"/>
            <a:stretch/>
          </p:blipFill>
          <p:spPr bwMode="auto">
            <a:xfrm>
              <a:off x="4031311" y="3625795"/>
              <a:ext cx="540689" cy="556591"/>
            </a:xfrm>
            <a:prstGeom prst="rect">
              <a:avLst/>
            </a:prstGeom>
            <a:noFill/>
            <a:ln w="9525">
              <a:noFill/>
              <a:miter lim="800000"/>
              <a:headEnd/>
              <a:tailEnd/>
            </a:ln>
          </p:spPr>
        </p:pic>
        <p:sp>
          <p:nvSpPr>
            <p:cNvPr id="16" name="AutoShape 3"/>
            <p:cNvSpPr>
              <a:spLocks noChangeArrowheads="1"/>
            </p:cNvSpPr>
            <p:nvPr/>
          </p:nvSpPr>
          <p:spPr bwMode="auto">
            <a:xfrm>
              <a:off x="4063948" y="3674570"/>
              <a:ext cx="488950" cy="454025"/>
            </a:xfrm>
            <a:prstGeom prst="roundRect">
              <a:avLst>
                <a:gd name="adj" fmla="val 16667"/>
              </a:avLst>
            </a:prstGeom>
            <a:noFill/>
            <a:ln w="9525" algn="ctr">
              <a:noFill/>
              <a:round/>
              <a:headEnd/>
              <a:tailEnd/>
            </a:ln>
            <a:effectLst>
              <a:outerShdw blurRad="50800" dist="38100" dir="2700000" algn="tl" rotWithShape="0">
                <a:prstClr val="black">
                  <a:alpha val="40000"/>
                </a:prstClr>
              </a:outerShdw>
            </a:effectLst>
          </p:spPr>
          <p:txBody>
            <a:bodyPr wrap="none" anchor="ctr"/>
            <a:lstStyle/>
            <a:p>
              <a:pPr marL="342900" indent="-342900" algn="ctr">
                <a:defRPr/>
              </a:pPr>
              <a:r>
                <a:rPr lang="en-US" sz="2800" b="1" dirty="0" smtClean="0">
                  <a:solidFill>
                    <a:srgbClr val="FFFFFF"/>
                  </a:solidFill>
                  <a:latin typeface="Trebuchet MS" pitchFamily="34" charset="0"/>
                  <a:ea typeface="ＭＳ Ｐゴシック" pitchFamily="-107" charset="-128"/>
                </a:rPr>
                <a:t>L</a:t>
              </a:r>
              <a:endParaRPr lang="en-US" sz="2800" b="1" dirty="0">
                <a:solidFill>
                  <a:srgbClr val="FFFFFF"/>
                </a:solidFill>
                <a:latin typeface="Trebuchet MS" pitchFamily="34" charset="0"/>
                <a:ea typeface="ＭＳ Ｐゴシック" pitchFamily="-107" charset="-128"/>
              </a:endParaRPr>
            </a:p>
          </p:txBody>
        </p:sp>
      </p:grpSp>
      <p:sp>
        <p:nvSpPr>
          <p:cNvPr id="17" name="Right Arrow 16"/>
          <p:cNvSpPr/>
          <p:nvPr/>
        </p:nvSpPr>
        <p:spPr>
          <a:xfrm rot="19932113">
            <a:off x="4461180" y="2690012"/>
            <a:ext cx="1429638"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9" name="Right Arrow 18"/>
          <p:cNvSpPr/>
          <p:nvPr/>
        </p:nvSpPr>
        <p:spPr>
          <a:xfrm rot="1667887" flipV="1">
            <a:off x="4461178" y="3521364"/>
            <a:ext cx="1429638"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21" name="Rectangle 20"/>
          <p:cNvSpPr/>
          <p:nvPr/>
        </p:nvSpPr>
        <p:spPr>
          <a:xfrm>
            <a:off x="1676400" y="3060479"/>
            <a:ext cx="2742198" cy="6217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latin typeface="Myriad Pro" pitchFamily="34" charset="0"/>
                <a:cs typeface="Consolas" panose="020B0609020204030204" pitchFamily="49" charset="0"/>
              </a:rPr>
              <a:t>Render scene once</a:t>
            </a:r>
            <a:endParaRPr lang="en-US" sz="2400" dirty="0">
              <a:solidFill>
                <a:srgbClr val="FFFFFF"/>
              </a:solidFill>
              <a:latin typeface="Myriad Pro" pitchFamily="34" charset="0"/>
              <a:cs typeface="Consolas" panose="020B0609020204030204" pitchFamily="49" charset="0"/>
            </a:endParaRPr>
          </a:p>
        </p:txBody>
      </p:sp>
    </p:spTree>
    <p:extLst>
      <p:ext uri="{BB962C8B-B14F-4D97-AF65-F5344CB8AC3E}">
        <p14:creationId xmlns:p14="http://schemas.microsoft.com/office/powerpoint/2010/main" val="59050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42"/>
          <p:cNvSpPr/>
          <p:nvPr/>
        </p:nvSpPr>
        <p:spPr>
          <a:xfrm>
            <a:off x="2008268" y="3133588"/>
            <a:ext cx="2335132"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2" name="Title 1"/>
          <p:cNvSpPr>
            <a:spLocks noGrp="1"/>
          </p:cNvSpPr>
          <p:nvPr>
            <p:ph type="title"/>
          </p:nvPr>
        </p:nvSpPr>
        <p:spPr/>
        <p:txBody>
          <a:bodyPr/>
          <a:lstStyle/>
          <a:p>
            <a:r>
              <a:rPr lang="en-US" smtClean="0"/>
              <a:t>VR SLI</a:t>
            </a:r>
            <a:endParaRPr lang="en-US"/>
          </a:p>
        </p:txBody>
      </p:sp>
      <p:sp>
        <p:nvSpPr>
          <p:cNvPr id="4" name="Text Placeholder 3"/>
          <p:cNvSpPr>
            <a:spLocks noGrp="1"/>
          </p:cNvSpPr>
          <p:nvPr>
            <p:ph type="body" sz="quarter" idx="10"/>
          </p:nvPr>
        </p:nvSpPr>
        <p:spPr/>
        <p:txBody>
          <a:bodyPr/>
          <a:lstStyle/>
          <a:p>
            <a:r>
              <a:rPr lang="en-US" smtClean="0"/>
              <a:t>Per-GPU constant buffers, viewports, scissors</a:t>
            </a:r>
            <a:endParaRPr lang="en-US"/>
          </a:p>
        </p:txBody>
      </p:sp>
      <p:grpSp>
        <p:nvGrpSpPr>
          <p:cNvPr id="15" name="Group 14"/>
          <p:cNvGrpSpPr/>
          <p:nvPr/>
        </p:nvGrpSpPr>
        <p:grpSpPr>
          <a:xfrm>
            <a:off x="2435041" y="2437190"/>
            <a:ext cx="667037" cy="667037"/>
            <a:chOff x="3968136" y="3579735"/>
            <a:chExt cx="667037" cy="667037"/>
          </a:xfrm>
        </p:grpSpPr>
        <p:sp>
          <p:nvSpPr>
            <p:cNvPr id="25" name="Rectangle 24"/>
            <p:cNvSpPr/>
            <p:nvPr/>
          </p:nvSpPr>
          <p:spPr>
            <a:xfrm>
              <a:off x="3968136" y="3579735"/>
              <a:ext cx="667037" cy="667037"/>
            </a:xfrm>
            <a:prstGeom prst="rect">
              <a:avLst/>
            </a:prstGeom>
            <a:gradFill>
              <a:gsLst>
                <a:gs pos="0">
                  <a:srgbClr val="11669F"/>
                </a:gs>
                <a:gs pos="100000">
                  <a:srgbClr val="11669F">
                    <a:lumMod val="25000"/>
                  </a:srgbClr>
                </a:gs>
              </a:gsLst>
              <a:lin ang="2700000" scaled="0"/>
            </a:gradFill>
            <a:ln w="3175" cap="flat" cmpd="sng" algn="ctr">
              <a:noFill/>
              <a:prstDash val="solid"/>
            </a:ln>
            <a:effectLst/>
          </p:spPr>
          <p:txBody>
            <a:bodyPr rtlCol="0" anchor="ctr"/>
            <a:lstStyle/>
            <a:p>
              <a:pPr algn="ctr" fontAlgn="auto">
                <a:spcBef>
                  <a:spcPts val="0"/>
                </a:spcBef>
                <a:spcAft>
                  <a:spcPts val="0"/>
                </a:spcAft>
              </a:pPr>
              <a:endParaRPr lang="en-US" b="1" kern="0">
                <a:solidFill>
                  <a:srgbClr val="FFFFFF"/>
                </a:solidFill>
                <a:latin typeface="Trebuchet MS"/>
                <a:ea typeface="MS PGothic" pitchFamily="34" charset="-128"/>
              </a:endParaRPr>
            </a:p>
          </p:txBody>
        </p:sp>
        <p:pic>
          <p:nvPicPr>
            <p:cNvPr id="26" name="Picture 84" descr="NVIDIA_Chip_Symbol"/>
            <p:cNvPicPr>
              <a:picLocks noChangeArrowheads="1"/>
            </p:cNvPicPr>
            <p:nvPr/>
          </p:nvPicPr>
          <p:blipFill rotWithShape="1">
            <a:blip r:embed="rId3" cstate="print"/>
            <a:srcRect l="12866" t="13570" r="18524" b="18048"/>
            <a:stretch/>
          </p:blipFill>
          <p:spPr bwMode="auto">
            <a:xfrm>
              <a:off x="4031311" y="3625795"/>
              <a:ext cx="540689" cy="556591"/>
            </a:xfrm>
            <a:prstGeom prst="rect">
              <a:avLst/>
            </a:prstGeom>
            <a:noFill/>
            <a:ln w="9525">
              <a:noFill/>
              <a:miter lim="800000"/>
              <a:headEnd/>
              <a:tailEnd/>
            </a:ln>
          </p:spPr>
        </p:pic>
        <p:sp>
          <p:nvSpPr>
            <p:cNvPr id="27" name="AutoShape 3"/>
            <p:cNvSpPr>
              <a:spLocks noChangeArrowheads="1"/>
            </p:cNvSpPr>
            <p:nvPr/>
          </p:nvSpPr>
          <p:spPr bwMode="auto">
            <a:xfrm>
              <a:off x="4063948" y="3674570"/>
              <a:ext cx="488950" cy="454025"/>
            </a:xfrm>
            <a:prstGeom prst="roundRect">
              <a:avLst>
                <a:gd name="adj" fmla="val 16667"/>
              </a:avLst>
            </a:prstGeom>
            <a:noFill/>
            <a:ln w="9525" algn="ctr">
              <a:noFill/>
              <a:round/>
              <a:headEnd/>
              <a:tailEnd/>
            </a:ln>
            <a:effectLst>
              <a:outerShdw blurRad="50800" dist="38100" dir="2700000" algn="tl" rotWithShape="0">
                <a:prstClr val="black">
                  <a:alpha val="40000"/>
                </a:prstClr>
              </a:outerShdw>
            </a:effectLst>
          </p:spPr>
          <p:txBody>
            <a:bodyPr wrap="none" anchor="ctr"/>
            <a:lstStyle/>
            <a:p>
              <a:pPr marL="342900" indent="-342900" algn="ctr">
                <a:defRPr/>
              </a:pPr>
              <a:r>
                <a:rPr lang="en-US" sz="2800" b="1" dirty="0" smtClean="0">
                  <a:solidFill>
                    <a:srgbClr val="FFFFFF"/>
                  </a:solidFill>
                  <a:latin typeface="Trebuchet MS" pitchFamily="34" charset="0"/>
                  <a:ea typeface="ＭＳ Ｐゴシック" pitchFamily="-107" charset="-128"/>
                </a:rPr>
                <a:t>L</a:t>
              </a:r>
              <a:endParaRPr lang="en-US" sz="2800" b="1" dirty="0">
                <a:solidFill>
                  <a:srgbClr val="FFFFFF"/>
                </a:solidFill>
                <a:latin typeface="Trebuchet MS" pitchFamily="34" charset="0"/>
                <a:ea typeface="ＭＳ Ｐゴシック" pitchFamily="-107" charset="-128"/>
              </a:endParaRPr>
            </a:p>
          </p:txBody>
        </p:sp>
      </p:grpSp>
      <p:grpSp>
        <p:nvGrpSpPr>
          <p:cNvPr id="16" name="Group 15"/>
          <p:cNvGrpSpPr/>
          <p:nvPr/>
        </p:nvGrpSpPr>
        <p:grpSpPr>
          <a:xfrm>
            <a:off x="3101230" y="2437109"/>
            <a:ext cx="667037" cy="667037"/>
            <a:chOff x="3630242" y="3317094"/>
            <a:chExt cx="667037" cy="667037"/>
          </a:xfrm>
        </p:grpSpPr>
        <p:sp>
          <p:nvSpPr>
            <p:cNvPr id="22" name="Rectangle 21"/>
            <p:cNvSpPr/>
            <p:nvPr/>
          </p:nvSpPr>
          <p:spPr>
            <a:xfrm>
              <a:off x="3630242" y="3317094"/>
              <a:ext cx="667037" cy="667037"/>
            </a:xfrm>
            <a:prstGeom prst="rect">
              <a:avLst/>
            </a:prstGeom>
            <a:gradFill>
              <a:gsLst>
                <a:gs pos="0">
                  <a:srgbClr val="6831A5"/>
                </a:gs>
                <a:gs pos="100000">
                  <a:srgbClr val="331850"/>
                </a:gs>
              </a:gsLst>
              <a:lin ang="2700000" scaled="0"/>
            </a:gradFill>
            <a:ln w="3175" cap="flat" cmpd="sng" algn="ctr">
              <a:noFill/>
              <a:prstDash val="solid"/>
            </a:ln>
            <a:effectLst/>
          </p:spPr>
          <p:txBody>
            <a:bodyPr rtlCol="0" anchor="ctr"/>
            <a:lstStyle/>
            <a:p>
              <a:pPr algn="ctr" fontAlgn="auto">
                <a:spcBef>
                  <a:spcPts val="0"/>
                </a:spcBef>
                <a:spcAft>
                  <a:spcPts val="0"/>
                </a:spcAft>
              </a:pPr>
              <a:endParaRPr lang="en-US" b="1" kern="0">
                <a:solidFill>
                  <a:srgbClr val="FFFFFF"/>
                </a:solidFill>
                <a:latin typeface="Trebuchet MS"/>
                <a:ea typeface="MS PGothic" pitchFamily="34" charset="-128"/>
              </a:endParaRPr>
            </a:p>
          </p:txBody>
        </p:sp>
        <p:pic>
          <p:nvPicPr>
            <p:cNvPr id="23" name="Picture 84" descr="NVIDIA_Chip_Symbol"/>
            <p:cNvPicPr>
              <a:picLocks noChangeArrowheads="1"/>
            </p:cNvPicPr>
            <p:nvPr/>
          </p:nvPicPr>
          <p:blipFill rotWithShape="1">
            <a:blip r:embed="rId3" cstate="print"/>
            <a:srcRect l="12866" t="13570" r="18524" b="18048"/>
            <a:stretch/>
          </p:blipFill>
          <p:spPr bwMode="auto">
            <a:xfrm>
              <a:off x="3693417" y="3363154"/>
              <a:ext cx="540689" cy="556591"/>
            </a:xfrm>
            <a:prstGeom prst="rect">
              <a:avLst/>
            </a:prstGeom>
            <a:noFill/>
            <a:ln w="9525">
              <a:noFill/>
              <a:miter lim="800000"/>
              <a:headEnd/>
              <a:tailEnd/>
            </a:ln>
          </p:spPr>
        </p:pic>
        <p:sp>
          <p:nvSpPr>
            <p:cNvPr id="24" name="AutoShape 3"/>
            <p:cNvSpPr>
              <a:spLocks noChangeArrowheads="1"/>
            </p:cNvSpPr>
            <p:nvPr/>
          </p:nvSpPr>
          <p:spPr bwMode="auto">
            <a:xfrm>
              <a:off x="3730984" y="3411929"/>
              <a:ext cx="488950" cy="454025"/>
            </a:xfrm>
            <a:prstGeom prst="roundRect">
              <a:avLst>
                <a:gd name="adj" fmla="val 16667"/>
              </a:avLst>
            </a:prstGeom>
            <a:noFill/>
            <a:ln w="9525" algn="ctr">
              <a:noFill/>
              <a:round/>
              <a:headEnd/>
              <a:tailEnd/>
            </a:ln>
            <a:effectLst>
              <a:outerShdw blurRad="50800" dist="38100" dir="2700000" algn="tl" rotWithShape="0">
                <a:prstClr val="black">
                  <a:alpha val="40000"/>
                </a:prstClr>
              </a:outerShdw>
            </a:effectLst>
          </p:spPr>
          <p:txBody>
            <a:bodyPr wrap="none" anchor="ctr"/>
            <a:lstStyle/>
            <a:p>
              <a:pPr marL="342900" indent="-342900" algn="ctr">
                <a:defRPr/>
              </a:pPr>
              <a:r>
                <a:rPr lang="en-US" sz="2800" b="1" dirty="0" smtClean="0">
                  <a:solidFill>
                    <a:srgbClr val="FFFFFF"/>
                  </a:solidFill>
                  <a:latin typeface="Trebuchet MS" pitchFamily="34" charset="0"/>
                  <a:ea typeface="ＭＳ Ｐゴシック" pitchFamily="-107" charset="-128"/>
                </a:rPr>
                <a:t>R</a:t>
              </a:r>
              <a:endParaRPr lang="en-US" sz="2800" b="1" dirty="0">
                <a:solidFill>
                  <a:srgbClr val="FFFFFF"/>
                </a:solidFill>
                <a:latin typeface="Trebuchet MS" pitchFamily="34" charset="0"/>
                <a:ea typeface="ＭＳ Ｐゴシック" pitchFamily="-107" charset="-128"/>
              </a:endParaRPr>
            </a:p>
          </p:txBody>
        </p:sp>
      </p:grpSp>
      <p:sp>
        <p:nvSpPr>
          <p:cNvPr id="18" name="Rectangle 17"/>
          <p:cNvSpPr/>
          <p:nvPr/>
        </p:nvSpPr>
        <p:spPr>
          <a:xfrm>
            <a:off x="4509474" y="2980088"/>
            <a:ext cx="1680788" cy="8997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latin typeface="Myriad Pro" pitchFamily="34" charset="0"/>
              </a:rPr>
              <a:t>Multi-GPU API</a:t>
            </a:r>
            <a:endParaRPr lang="en-US" sz="2400" dirty="0">
              <a:solidFill>
                <a:srgbClr val="FFFFFF"/>
              </a:solidFill>
              <a:latin typeface="Myriad Pro" pitchFamily="34"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547" y="2058762"/>
            <a:ext cx="2950220" cy="1255672"/>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547" y="3663205"/>
            <a:ext cx="2950220" cy="1255672"/>
          </a:xfrm>
          <a:prstGeom prst="rect">
            <a:avLst/>
          </a:prstGeom>
        </p:spPr>
      </p:pic>
      <p:sp>
        <p:nvSpPr>
          <p:cNvPr id="41" name="Right Arrow 40"/>
          <p:cNvSpPr/>
          <p:nvPr/>
        </p:nvSpPr>
        <p:spPr>
          <a:xfrm rot="19932113">
            <a:off x="6232844" y="2690012"/>
            <a:ext cx="1429638"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42" name="Right Arrow 41"/>
          <p:cNvSpPr/>
          <p:nvPr/>
        </p:nvSpPr>
        <p:spPr>
          <a:xfrm rot="1667887" flipV="1">
            <a:off x="6232842" y="3521364"/>
            <a:ext cx="1429638" cy="536388"/>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grpSp>
        <p:nvGrpSpPr>
          <p:cNvPr id="31" name="Group 30"/>
          <p:cNvGrpSpPr/>
          <p:nvPr/>
        </p:nvGrpSpPr>
        <p:grpSpPr>
          <a:xfrm>
            <a:off x="8403256" y="3477126"/>
            <a:ext cx="667037" cy="667037"/>
            <a:chOff x="3635172" y="3317094"/>
            <a:chExt cx="667037" cy="667037"/>
          </a:xfrm>
        </p:grpSpPr>
        <p:sp>
          <p:nvSpPr>
            <p:cNvPr id="32" name="Rectangle 31"/>
            <p:cNvSpPr/>
            <p:nvPr/>
          </p:nvSpPr>
          <p:spPr>
            <a:xfrm>
              <a:off x="3635172" y="3317094"/>
              <a:ext cx="667037" cy="667037"/>
            </a:xfrm>
            <a:prstGeom prst="rect">
              <a:avLst/>
            </a:prstGeom>
            <a:gradFill>
              <a:gsLst>
                <a:gs pos="0">
                  <a:srgbClr val="6831A5"/>
                </a:gs>
                <a:gs pos="100000">
                  <a:srgbClr val="331850"/>
                </a:gs>
              </a:gsLst>
              <a:lin ang="2700000" scaled="0"/>
            </a:gradFill>
            <a:ln w="3175" cap="flat" cmpd="sng" algn="ctr">
              <a:noFill/>
              <a:prstDash val="solid"/>
            </a:ln>
            <a:effectLst/>
          </p:spPr>
          <p:txBody>
            <a:bodyPr rtlCol="0" anchor="ctr"/>
            <a:lstStyle/>
            <a:p>
              <a:pPr algn="ctr" fontAlgn="auto">
                <a:spcBef>
                  <a:spcPts val="0"/>
                </a:spcBef>
                <a:spcAft>
                  <a:spcPts val="0"/>
                </a:spcAft>
              </a:pPr>
              <a:endParaRPr lang="en-US" b="1" kern="0">
                <a:solidFill>
                  <a:srgbClr val="FFFFFF"/>
                </a:solidFill>
                <a:latin typeface="Trebuchet MS"/>
                <a:ea typeface="MS PGothic" pitchFamily="34" charset="-128"/>
              </a:endParaRPr>
            </a:p>
          </p:txBody>
        </p:sp>
        <p:pic>
          <p:nvPicPr>
            <p:cNvPr id="33" name="Picture 84" descr="NVIDIA_Chip_Symbol"/>
            <p:cNvPicPr>
              <a:picLocks noChangeArrowheads="1"/>
            </p:cNvPicPr>
            <p:nvPr/>
          </p:nvPicPr>
          <p:blipFill rotWithShape="1">
            <a:blip r:embed="rId3" cstate="print"/>
            <a:srcRect l="12866" t="13570" r="18524" b="18048"/>
            <a:stretch/>
          </p:blipFill>
          <p:spPr bwMode="auto">
            <a:xfrm>
              <a:off x="3698347" y="3363154"/>
              <a:ext cx="540689" cy="556591"/>
            </a:xfrm>
            <a:prstGeom prst="rect">
              <a:avLst/>
            </a:prstGeom>
            <a:noFill/>
            <a:ln w="9525">
              <a:noFill/>
              <a:miter lim="800000"/>
              <a:headEnd/>
              <a:tailEnd/>
            </a:ln>
          </p:spPr>
        </p:pic>
        <p:sp>
          <p:nvSpPr>
            <p:cNvPr id="34" name="AutoShape 3"/>
            <p:cNvSpPr>
              <a:spLocks noChangeArrowheads="1"/>
            </p:cNvSpPr>
            <p:nvPr/>
          </p:nvSpPr>
          <p:spPr bwMode="auto">
            <a:xfrm>
              <a:off x="3730984" y="3411929"/>
              <a:ext cx="488950" cy="454025"/>
            </a:xfrm>
            <a:prstGeom prst="roundRect">
              <a:avLst>
                <a:gd name="adj" fmla="val 16667"/>
              </a:avLst>
            </a:prstGeom>
            <a:noFill/>
            <a:ln w="9525" algn="ctr">
              <a:noFill/>
              <a:round/>
              <a:headEnd/>
              <a:tailEnd/>
            </a:ln>
            <a:effectLst>
              <a:outerShdw blurRad="50800" dist="38100" dir="2700000" algn="tl" rotWithShape="0">
                <a:prstClr val="black">
                  <a:alpha val="40000"/>
                </a:prstClr>
              </a:outerShdw>
            </a:effectLst>
          </p:spPr>
          <p:txBody>
            <a:bodyPr wrap="none" anchor="ctr"/>
            <a:lstStyle/>
            <a:p>
              <a:pPr marL="342900" indent="-342900" algn="ctr">
                <a:defRPr/>
              </a:pPr>
              <a:r>
                <a:rPr lang="en-US" sz="2800" b="1" dirty="0" smtClean="0">
                  <a:solidFill>
                    <a:srgbClr val="FFFFFF"/>
                  </a:solidFill>
                  <a:latin typeface="Trebuchet MS" pitchFamily="34" charset="0"/>
                  <a:ea typeface="ＭＳ Ｐゴシック" pitchFamily="-107" charset="-128"/>
                </a:rPr>
                <a:t>R</a:t>
              </a:r>
              <a:endParaRPr lang="en-US" sz="2800" b="1" dirty="0">
                <a:solidFill>
                  <a:srgbClr val="FFFFFF"/>
                </a:solidFill>
                <a:latin typeface="Trebuchet MS" pitchFamily="34" charset="0"/>
                <a:ea typeface="ＭＳ Ｐゴシック" pitchFamily="-107" charset="-128"/>
              </a:endParaRPr>
            </a:p>
          </p:txBody>
        </p:sp>
      </p:grpSp>
      <p:grpSp>
        <p:nvGrpSpPr>
          <p:cNvPr id="37" name="Group 36"/>
          <p:cNvGrpSpPr/>
          <p:nvPr/>
        </p:nvGrpSpPr>
        <p:grpSpPr>
          <a:xfrm>
            <a:off x="8404863" y="1870451"/>
            <a:ext cx="667037" cy="667037"/>
            <a:chOff x="3968136" y="3579735"/>
            <a:chExt cx="667037" cy="667037"/>
          </a:xfrm>
        </p:grpSpPr>
        <p:sp>
          <p:nvSpPr>
            <p:cNvPr id="38" name="Rectangle 37"/>
            <p:cNvSpPr/>
            <p:nvPr/>
          </p:nvSpPr>
          <p:spPr>
            <a:xfrm>
              <a:off x="3968136" y="3579735"/>
              <a:ext cx="667037" cy="667037"/>
            </a:xfrm>
            <a:prstGeom prst="rect">
              <a:avLst/>
            </a:prstGeom>
            <a:gradFill>
              <a:gsLst>
                <a:gs pos="0">
                  <a:srgbClr val="11669F"/>
                </a:gs>
                <a:gs pos="100000">
                  <a:srgbClr val="11669F">
                    <a:lumMod val="25000"/>
                  </a:srgbClr>
                </a:gs>
              </a:gsLst>
              <a:lin ang="2700000" scaled="0"/>
            </a:gradFill>
            <a:ln w="3175" cap="flat" cmpd="sng" algn="ctr">
              <a:noFill/>
              <a:prstDash val="solid"/>
            </a:ln>
            <a:effectLst/>
          </p:spPr>
          <p:txBody>
            <a:bodyPr rtlCol="0" anchor="ctr"/>
            <a:lstStyle/>
            <a:p>
              <a:pPr algn="ctr" fontAlgn="auto">
                <a:spcBef>
                  <a:spcPts val="0"/>
                </a:spcBef>
                <a:spcAft>
                  <a:spcPts val="0"/>
                </a:spcAft>
              </a:pPr>
              <a:endParaRPr lang="en-US" b="1" kern="0">
                <a:solidFill>
                  <a:srgbClr val="FFFFFF"/>
                </a:solidFill>
                <a:latin typeface="Trebuchet MS"/>
                <a:ea typeface="MS PGothic" pitchFamily="34" charset="-128"/>
              </a:endParaRPr>
            </a:p>
          </p:txBody>
        </p:sp>
        <p:pic>
          <p:nvPicPr>
            <p:cNvPr id="39" name="Picture 84" descr="NVIDIA_Chip_Symbol"/>
            <p:cNvPicPr>
              <a:picLocks noChangeArrowheads="1"/>
            </p:cNvPicPr>
            <p:nvPr/>
          </p:nvPicPr>
          <p:blipFill rotWithShape="1">
            <a:blip r:embed="rId3" cstate="print"/>
            <a:srcRect l="12866" t="13570" r="18524" b="18048"/>
            <a:stretch/>
          </p:blipFill>
          <p:spPr bwMode="auto">
            <a:xfrm>
              <a:off x="4031311" y="3625795"/>
              <a:ext cx="540689" cy="556591"/>
            </a:xfrm>
            <a:prstGeom prst="rect">
              <a:avLst/>
            </a:prstGeom>
            <a:noFill/>
            <a:ln w="9525">
              <a:noFill/>
              <a:miter lim="800000"/>
              <a:headEnd/>
              <a:tailEnd/>
            </a:ln>
          </p:spPr>
        </p:pic>
        <p:sp>
          <p:nvSpPr>
            <p:cNvPr id="40" name="AutoShape 3"/>
            <p:cNvSpPr>
              <a:spLocks noChangeArrowheads="1"/>
            </p:cNvSpPr>
            <p:nvPr/>
          </p:nvSpPr>
          <p:spPr bwMode="auto">
            <a:xfrm>
              <a:off x="4063948" y="3674570"/>
              <a:ext cx="488950" cy="454025"/>
            </a:xfrm>
            <a:prstGeom prst="roundRect">
              <a:avLst>
                <a:gd name="adj" fmla="val 16667"/>
              </a:avLst>
            </a:prstGeom>
            <a:noFill/>
            <a:ln w="9525" algn="ctr">
              <a:noFill/>
              <a:round/>
              <a:headEnd/>
              <a:tailEnd/>
            </a:ln>
            <a:effectLst>
              <a:outerShdw blurRad="50800" dist="38100" dir="2700000" algn="tl" rotWithShape="0">
                <a:prstClr val="black">
                  <a:alpha val="40000"/>
                </a:prstClr>
              </a:outerShdw>
            </a:effectLst>
          </p:spPr>
          <p:txBody>
            <a:bodyPr wrap="none" anchor="ctr"/>
            <a:lstStyle/>
            <a:p>
              <a:pPr marL="342900" indent="-342900" algn="ctr">
                <a:defRPr/>
              </a:pPr>
              <a:r>
                <a:rPr lang="en-US" sz="2800" b="1" dirty="0" smtClean="0">
                  <a:solidFill>
                    <a:srgbClr val="FFFFFF"/>
                  </a:solidFill>
                  <a:latin typeface="Trebuchet MS" pitchFamily="34" charset="0"/>
                  <a:ea typeface="ＭＳ Ｐゴシック" pitchFamily="-107" charset="-128"/>
                </a:rPr>
                <a:t>L</a:t>
              </a:r>
              <a:endParaRPr lang="en-US" sz="2800" b="1" dirty="0">
                <a:solidFill>
                  <a:srgbClr val="FFFFFF"/>
                </a:solidFill>
                <a:latin typeface="Trebuchet MS" pitchFamily="34" charset="0"/>
                <a:ea typeface="ＭＳ Ｐゴシック" pitchFamily="-107" charset="-128"/>
              </a:endParaRPr>
            </a:p>
          </p:txBody>
        </p:sp>
      </p:grpSp>
      <p:sp>
        <p:nvSpPr>
          <p:cNvPr id="53" name="Rectangle 52"/>
          <p:cNvSpPr/>
          <p:nvPr/>
        </p:nvSpPr>
        <p:spPr>
          <a:xfrm>
            <a:off x="715772" y="3088196"/>
            <a:ext cx="1292496" cy="62931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rgbClr val="FFFFFF"/>
                </a:solidFill>
                <a:latin typeface="Myriad Pro" pitchFamily="34" charset="0"/>
              </a:rPr>
              <a:t>Engine</a:t>
            </a:r>
            <a:endParaRPr lang="en-US" sz="2400" dirty="0">
              <a:solidFill>
                <a:srgbClr val="FFFFFF"/>
              </a:solidFill>
              <a:latin typeface="Myriad Pro" pitchFamily="34" charset="0"/>
            </a:endParaRPr>
          </a:p>
        </p:txBody>
      </p:sp>
    </p:spTree>
    <p:extLst>
      <p:ext uri="{BB962C8B-B14F-4D97-AF65-F5344CB8AC3E}">
        <p14:creationId xmlns:p14="http://schemas.microsoft.com/office/powerpoint/2010/main" val="11763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SLI</a:t>
            </a:r>
            <a:endParaRPr lang="en-US"/>
          </a:p>
        </p:txBody>
      </p:sp>
      <p:sp>
        <p:nvSpPr>
          <p:cNvPr id="4" name="Text Placeholder 3"/>
          <p:cNvSpPr>
            <a:spLocks noGrp="1"/>
          </p:cNvSpPr>
          <p:nvPr>
            <p:ph type="body" sz="quarter" idx="10"/>
          </p:nvPr>
        </p:nvSpPr>
        <p:spPr/>
        <p:txBody>
          <a:bodyPr/>
          <a:lstStyle/>
          <a:p>
            <a:r>
              <a:rPr lang="en-US" smtClean="0"/>
              <a:t>Cross-GPU data transfer via PCI Express</a:t>
            </a:r>
            <a:endParaRPr lang="en-US"/>
          </a:p>
        </p:txBody>
      </p:sp>
      <p:grpSp>
        <p:nvGrpSpPr>
          <p:cNvPr id="5" name="Group 4"/>
          <p:cNvGrpSpPr/>
          <p:nvPr/>
        </p:nvGrpSpPr>
        <p:grpSpPr>
          <a:xfrm>
            <a:off x="3917135" y="2081255"/>
            <a:ext cx="2950220" cy="3212034"/>
            <a:chOff x="3630812" y="2081255"/>
            <a:chExt cx="2950220" cy="321203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812" y="2081255"/>
              <a:ext cx="2950220" cy="12556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812" y="4037617"/>
              <a:ext cx="2950220" cy="1255672"/>
            </a:xfrm>
            <a:prstGeom prst="rect">
              <a:avLst/>
            </a:prstGeom>
          </p:spPr>
        </p:pic>
        <p:sp>
          <p:nvSpPr>
            <p:cNvPr id="8" name="Up-Down Arrow 7"/>
            <p:cNvSpPr/>
            <p:nvPr/>
          </p:nvSpPr>
          <p:spPr>
            <a:xfrm>
              <a:off x="5028627" y="3158379"/>
              <a:ext cx="438150" cy="913526"/>
            </a:xfrm>
            <a:prstGeom prst="upDownArrow">
              <a:avLst>
                <a:gd name="adj1" fmla="val 59828"/>
                <a:gd name="adj2" fmla="val 5737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653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SLI</a:t>
            </a:r>
            <a:endParaRPr lang="en-US"/>
          </a:p>
        </p:txBody>
      </p:sp>
      <p:sp>
        <p:nvSpPr>
          <p:cNvPr id="3" name="Content Placeholder 2"/>
          <p:cNvSpPr>
            <a:spLocks noGrp="1"/>
          </p:cNvSpPr>
          <p:nvPr>
            <p:ph idx="1"/>
          </p:nvPr>
        </p:nvSpPr>
        <p:spPr/>
        <p:txBody>
          <a:bodyPr/>
          <a:lstStyle/>
          <a:p>
            <a:r>
              <a:rPr lang="en-US" smtClean="0"/>
              <a:t>Explicitly control work distribution for up to 8 GPUs</a:t>
            </a:r>
          </a:p>
          <a:p>
            <a:r>
              <a:rPr lang="en-US" smtClean="0"/>
              <a:t>Not automatic</a:t>
            </a:r>
            <a:r>
              <a:rPr lang="en-US" kern="1200" smtClean="0"/>
              <a:t>—</a:t>
            </a:r>
            <a:r>
              <a:rPr lang="en-US" smtClean="0"/>
              <a:t>needs renderer integration</a:t>
            </a:r>
          </a:p>
          <a:p>
            <a:r>
              <a:rPr lang="en-US" smtClean="0"/>
              <a:t>Public beta very soon</a:t>
            </a:r>
          </a:p>
          <a:p>
            <a:r>
              <a:rPr lang="en-US" smtClean="0"/>
              <a:t>OpenGL extension too</a:t>
            </a:r>
            <a:r>
              <a:rPr lang="en-US" kern="1200" smtClean="0"/>
              <a:t>—under NDA (ask us!)</a:t>
            </a:r>
            <a:endParaRPr lang="en-US" smtClean="0"/>
          </a:p>
        </p:txBody>
      </p:sp>
      <p:sp>
        <p:nvSpPr>
          <p:cNvPr id="4" name="Text Placeholder 3"/>
          <p:cNvSpPr>
            <a:spLocks noGrp="1"/>
          </p:cNvSpPr>
          <p:nvPr>
            <p:ph type="body" sz="quarter" idx="10"/>
          </p:nvPr>
        </p:nvSpPr>
        <p:spPr/>
        <p:txBody>
          <a:bodyPr/>
          <a:lstStyle/>
          <a:p>
            <a:r>
              <a:rPr lang="en-US" smtClean="0"/>
              <a:t>Multi-GPU API extensions for DX11</a:t>
            </a:r>
            <a:endParaRPr lang="en-US"/>
          </a:p>
        </p:txBody>
      </p:sp>
    </p:spTree>
    <p:extLst>
      <p:ext uri="{BB962C8B-B14F-4D97-AF65-F5344CB8AC3E}">
        <p14:creationId xmlns:p14="http://schemas.microsoft.com/office/powerpoint/2010/main" val="318103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761780"/>
            <a:ext cx="9976104" cy="702885"/>
          </a:xfrm>
        </p:spPr>
        <p:txBody>
          <a:bodyPr/>
          <a:lstStyle/>
          <a:p>
            <a:r>
              <a:rPr lang="en-US" smtClean="0"/>
              <a:t>Single-GPU Stereo Rendering</a:t>
            </a:r>
            <a:endParaRPr lang="en-US"/>
          </a:p>
        </p:txBody>
      </p:sp>
    </p:spTree>
    <p:extLst>
      <p:ext uri="{BB962C8B-B14F-4D97-AF65-F5344CB8AC3E}">
        <p14:creationId xmlns:p14="http://schemas.microsoft.com/office/powerpoint/2010/main" val="162305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Single-GPU </a:t>
            </a:r>
            <a:r>
              <a:rPr lang="en-US" smtClean="0"/>
              <a:t>stereo</a:t>
            </a:r>
            <a:endParaRPr lang="en-US"/>
          </a:p>
        </p:txBody>
      </p:sp>
      <p:sp>
        <p:nvSpPr>
          <p:cNvPr id="3" name="Content Placeholder 2"/>
          <p:cNvSpPr>
            <a:spLocks noGrp="1"/>
          </p:cNvSpPr>
          <p:nvPr>
            <p:ph idx="1"/>
          </p:nvPr>
        </p:nvSpPr>
        <p:spPr/>
        <p:txBody>
          <a:bodyPr/>
          <a:lstStyle/>
          <a:p>
            <a:r>
              <a:rPr lang="en-US" smtClean="0"/>
              <a:t>GPU still has to draw twice</a:t>
            </a:r>
            <a:r>
              <a:rPr lang="en-US" kern="1200" smtClean="0"/>
              <a:t>—not much we can do there</a:t>
            </a:r>
          </a:p>
          <a:p>
            <a:r>
              <a:rPr lang="en-US" kern="1200" smtClean="0"/>
              <a:t>CPU has to submit twice—can we solve that?</a:t>
            </a:r>
            <a:endParaRPr lang="en-US"/>
          </a:p>
        </p:txBody>
      </p:sp>
      <p:sp>
        <p:nvSpPr>
          <p:cNvPr id="4" name="Text Placeholder 3"/>
          <p:cNvSpPr>
            <a:spLocks noGrp="1"/>
          </p:cNvSpPr>
          <p:nvPr>
            <p:ph type="body" sz="quarter" idx="10"/>
          </p:nvPr>
        </p:nvSpPr>
        <p:spPr/>
        <p:txBody>
          <a:bodyPr/>
          <a:lstStyle/>
          <a:p>
            <a:r>
              <a:rPr lang="en-US" smtClean="0"/>
              <a:t>Reducing CPU overhead</a:t>
            </a:r>
            <a:endParaRPr lang="en-US"/>
          </a:p>
        </p:txBody>
      </p:sp>
    </p:spTree>
    <p:extLst>
      <p:ext uri="{BB962C8B-B14F-4D97-AF65-F5344CB8AC3E}">
        <p14:creationId xmlns:p14="http://schemas.microsoft.com/office/powerpoint/2010/main" val="39424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Single-GPU </a:t>
            </a:r>
            <a:r>
              <a:rPr lang="en-US" smtClean="0"/>
              <a:t>stereo</a:t>
            </a:r>
            <a:endParaRPr lang="en-US"/>
          </a:p>
        </p:txBody>
      </p:sp>
      <p:sp>
        <p:nvSpPr>
          <p:cNvPr id="3" name="Content Placeholder 2"/>
          <p:cNvSpPr>
            <a:spLocks noGrp="1"/>
          </p:cNvSpPr>
          <p:nvPr>
            <p:ph idx="1"/>
          </p:nvPr>
        </p:nvSpPr>
        <p:spPr/>
        <p:txBody>
          <a:bodyPr/>
          <a:lstStyle/>
          <a:p>
            <a:r>
              <a:rPr lang="en-US" smtClean="0"/>
              <a:t>Record rendering API calls in a command list</a:t>
            </a:r>
          </a:p>
          <a:p>
            <a:r>
              <a:rPr lang="en-US" smtClean="0"/>
              <a:t>Replay for each eye</a:t>
            </a:r>
            <a:r>
              <a:rPr lang="en-US" kern="1200" smtClean="0"/>
              <a:t>—minimal CPU overhead</a:t>
            </a:r>
            <a:endParaRPr lang="en-US" smtClean="0"/>
          </a:p>
          <a:p>
            <a:r>
              <a:rPr lang="en-US" smtClean="0"/>
              <a:t>Store view matrix in a global constant buffer</a:t>
            </a:r>
            <a:endParaRPr lang="en-US"/>
          </a:p>
        </p:txBody>
      </p:sp>
      <p:sp>
        <p:nvSpPr>
          <p:cNvPr id="4" name="Text Placeholder 3"/>
          <p:cNvSpPr>
            <a:spLocks noGrp="1"/>
          </p:cNvSpPr>
          <p:nvPr>
            <p:ph type="body" sz="quarter" idx="10"/>
          </p:nvPr>
        </p:nvSpPr>
        <p:spPr/>
        <p:txBody>
          <a:bodyPr/>
          <a:lstStyle/>
          <a:p>
            <a:r>
              <a:rPr lang="en-US" smtClean="0"/>
              <a:t>DX11/12 command lists</a:t>
            </a:r>
            <a:endParaRPr lang="en-US"/>
          </a:p>
        </p:txBody>
      </p:sp>
    </p:spTree>
    <p:extLst>
      <p:ext uri="{BB962C8B-B14F-4D97-AF65-F5344CB8AC3E}">
        <p14:creationId xmlns:p14="http://schemas.microsoft.com/office/powerpoint/2010/main" val="178012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707535"/>
            <a:ext cx="9976104" cy="757130"/>
          </a:xfrm>
        </p:spPr>
        <p:txBody>
          <a:bodyPr/>
          <a:lstStyle/>
          <a:p>
            <a:r>
              <a:rPr lang="en-US" smtClean="0"/>
              <a:t>How is VR rendering different?</a:t>
            </a:r>
            <a:endParaRPr lang="en-US"/>
          </a:p>
        </p:txBody>
      </p:sp>
    </p:spTree>
    <p:extLst>
      <p:ext uri="{BB962C8B-B14F-4D97-AF65-F5344CB8AC3E}">
        <p14:creationId xmlns:p14="http://schemas.microsoft.com/office/powerpoint/2010/main" val="13505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Single-GPU </a:t>
            </a:r>
            <a:r>
              <a:rPr lang="en-US" smtClean="0"/>
              <a:t>stereo</a:t>
            </a:r>
            <a:endParaRPr lang="en-US"/>
          </a:p>
        </p:txBody>
      </p:sp>
      <p:sp>
        <p:nvSpPr>
          <p:cNvPr id="3" name="Content Placeholder 2"/>
          <p:cNvSpPr>
            <a:spLocks noGrp="1"/>
          </p:cNvSpPr>
          <p:nvPr>
            <p:ph idx="1"/>
          </p:nvPr>
        </p:nvSpPr>
        <p:spPr/>
        <p:txBody>
          <a:bodyPr/>
          <a:lstStyle/>
          <a:p>
            <a:r>
              <a:rPr lang="en-US"/>
              <a:t>Same idea: record once, replay per eye</a:t>
            </a:r>
          </a:p>
          <a:p>
            <a:r>
              <a:rPr lang="en-US" smtClean="0"/>
              <a:t>App writes bytecode-like rendering commands to a buffer</a:t>
            </a:r>
          </a:p>
          <a:p>
            <a:r>
              <a:rPr lang="en-US" smtClean="0"/>
              <a:t>Submit with one API call</a:t>
            </a:r>
          </a:p>
          <a:p>
            <a:pPr lvl="1"/>
            <a:r>
              <a:rPr lang="en-US" sz="2000" smtClean="0"/>
              <a:t>Spec: </a:t>
            </a:r>
            <a:r>
              <a:rPr lang="en-US" sz="2000" smtClean="0">
                <a:hlinkClick r:id="rId3"/>
              </a:rPr>
              <a:t>GL_NV_command_list</a:t>
            </a:r>
            <a:endParaRPr lang="en-US" sz="2000" smtClean="0"/>
          </a:p>
          <a:p>
            <a:pPr lvl="1"/>
            <a:r>
              <a:rPr lang="en-US" sz="2000" smtClean="0"/>
              <a:t>For more info: </a:t>
            </a:r>
            <a:r>
              <a:rPr lang="en-US" sz="2000" smtClean="0">
                <a:hlinkClick r:id="rId4"/>
              </a:rPr>
              <a:t>GPU-Driven Large Scene Rendering (GTC 2015)</a:t>
            </a:r>
            <a:endParaRPr lang="en-US" sz="2000" smtClean="0"/>
          </a:p>
        </p:txBody>
      </p:sp>
      <p:sp>
        <p:nvSpPr>
          <p:cNvPr id="4" name="Text Placeholder 3"/>
          <p:cNvSpPr>
            <a:spLocks noGrp="1"/>
          </p:cNvSpPr>
          <p:nvPr>
            <p:ph type="body" sz="quarter" idx="10"/>
          </p:nvPr>
        </p:nvSpPr>
        <p:spPr/>
        <p:txBody>
          <a:bodyPr/>
          <a:lstStyle/>
          <a:p>
            <a:r>
              <a:rPr lang="en-US" smtClean="0"/>
              <a:t>GL_NV_command_list</a:t>
            </a:r>
            <a:endParaRPr lang="en-US"/>
          </a:p>
        </p:txBody>
      </p:sp>
    </p:spTree>
    <p:extLst>
      <p:ext uri="{BB962C8B-B14F-4D97-AF65-F5344CB8AC3E}">
        <p14:creationId xmlns:p14="http://schemas.microsoft.com/office/powerpoint/2010/main" val="183331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Single-GPU </a:t>
            </a:r>
            <a:r>
              <a:rPr lang="en-US" smtClean="0"/>
              <a:t>stereo</a:t>
            </a:r>
            <a:endParaRPr lang="en-US"/>
          </a:p>
        </p:txBody>
      </p:sp>
      <p:sp>
        <p:nvSpPr>
          <p:cNvPr id="3" name="Content Placeholder 2"/>
          <p:cNvSpPr>
            <a:spLocks noGrp="1"/>
          </p:cNvSpPr>
          <p:nvPr>
            <p:ph idx="1"/>
          </p:nvPr>
        </p:nvSpPr>
        <p:spPr/>
        <p:txBody>
          <a:bodyPr/>
          <a:lstStyle/>
          <a:p>
            <a:r>
              <a:rPr lang="en-US" smtClean="0"/>
              <a:t>Generate two instances of everything</a:t>
            </a:r>
          </a:p>
          <a:p>
            <a:r>
              <a:rPr lang="en-US" smtClean="0"/>
              <a:t>Vertex shader projects one instance to each eye</a:t>
            </a:r>
          </a:p>
          <a:p>
            <a:r>
              <a:rPr lang="en-US" smtClean="0"/>
              <a:t>One viewport + user clip planes to keep views separate</a:t>
            </a:r>
          </a:p>
          <a:p>
            <a:r>
              <a:rPr lang="en-US" smtClean="0"/>
              <a:t>Two viewports + passthrough GS to route (pretty fast)</a:t>
            </a:r>
          </a:p>
          <a:p>
            <a:pPr lvl="1"/>
            <a:r>
              <a:rPr lang="en-US" sz="2000" smtClean="0"/>
              <a:t>Or </a:t>
            </a:r>
            <a:r>
              <a:rPr lang="en-US" sz="2000" smtClean="0">
                <a:hlinkClick r:id="rId3"/>
              </a:rPr>
              <a:t>GL_AMD_vertex_shader_viewport_index</a:t>
            </a:r>
            <a:r>
              <a:rPr lang="en-US" sz="2000" smtClean="0"/>
              <a:t> (supported on recent NV GPUs too)</a:t>
            </a:r>
            <a:endParaRPr lang="en-US" sz="2000"/>
          </a:p>
        </p:txBody>
      </p:sp>
      <p:sp>
        <p:nvSpPr>
          <p:cNvPr id="4" name="Text Placeholder 3"/>
          <p:cNvSpPr>
            <a:spLocks noGrp="1"/>
          </p:cNvSpPr>
          <p:nvPr>
            <p:ph type="body" sz="quarter" idx="10"/>
          </p:nvPr>
        </p:nvSpPr>
        <p:spPr/>
        <p:txBody>
          <a:bodyPr/>
          <a:lstStyle/>
          <a:p>
            <a:r>
              <a:rPr lang="en-US" smtClean="0"/>
              <a:t>Stereo instancing</a:t>
            </a:r>
            <a:endParaRPr lang="en-US"/>
          </a:p>
        </p:txBody>
      </p:sp>
    </p:spTree>
    <p:extLst>
      <p:ext uri="{BB962C8B-B14F-4D97-AF65-F5344CB8AC3E}">
        <p14:creationId xmlns:p14="http://schemas.microsoft.com/office/powerpoint/2010/main" val="24002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761780"/>
            <a:ext cx="9976104" cy="702885"/>
          </a:xfrm>
        </p:spPr>
        <p:txBody>
          <a:bodyPr/>
          <a:lstStyle/>
          <a:p>
            <a:r>
              <a:rPr lang="en-US" smtClean="0"/>
              <a:t>Multi-Resolution Shading</a:t>
            </a:r>
            <a:endParaRPr lang="en-US"/>
          </a:p>
        </p:txBody>
      </p:sp>
    </p:spTree>
    <p:extLst>
      <p:ext uri="{BB962C8B-B14F-4D97-AF65-F5344CB8AC3E}">
        <p14:creationId xmlns:p14="http://schemas.microsoft.com/office/powerpoint/2010/main" val="299142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headset optics</a:t>
            </a:r>
            <a:endParaRPr lang="en-US"/>
          </a:p>
        </p:txBody>
      </p:sp>
      <p:sp>
        <p:nvSpPr>
          <p:cNvPr id="4" name="Text Placeholder 3"/>
          <p:cNvSpPr>
            <a:spLocks noGrp="1"/>
          </p:cNvSpPr>
          <p:nvPr>
            <p:ph type="body" sz="quarter" idx="10"/>
          </p:nvPr>
        </p:nvSpPr>
        <p:spPr/>
        <p:txBody>
          <a:bodyPr/>
          <a:lstStyle/>
          <a:p>
            <a:r>
              <a:rPr lang="en-US" smtClean="0"/>
              <a:t>Distortion and counter-distortion</a:t>
            </a:r>
            <a:endParaRPr lang="en-US"/>
          </a:p>
        </p:txBody>
      </p:sp>
      <p:pic>
        <p:nvPicPr>
          <p:cNvPr id="5" name="Picture 2" descr="C:\Users\nreed\vr\multires-press-kit\IMG_0285.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a:ext>
            </a:extLst>
          </a:blip>
          <a:srcRect/>
          <a:stretch/>
        </p:blipFill>
        <p:spPr bwMode="auto">
          <a:xfrm rot="5400000">
            <a:off x="3599654" y="1828508"/>
            <a:ext cx="3773492" cy="3841959"/>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a:extLst/>
        </p:spPr>
      </p:pic>
    </p:spTree>
    <p:extLst>
      <p:ext uri="{BB962C8B-B14F-4D97-AF65-F5344CB8AC3E}">
        <p14:creationId xmlns:p14="http://schemas.microsoft.com/office/powerpoint/2010/main" val="119764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headset optics</a:t>
            </a:r>
            <a:endParaRPr lang="en-US"/>
          </a:p>
        </p:txBody>
      </p:sp>
      <p:sp>
        <p:nvSpPr>
          <p:cNvPr id="4" name="Text Placeholder 3"/>
          <p:cNvSpPr>
            <a:spLocks noGrp="1"/>
          </p:cNvSpPr>
          <p:nvPr>
            <p:ph type="body" sz="quarter" idx="10"/>
          </p:nvPr>
        </p:nvSpPr>
        <p:spPr/>
        <p:txBody>
          <a:bodyPr/>
          <a:lstStyle/>
          <a:p>
            <a:r>
              <a:rPr lang="en-US" smtClean="0"/>
              <a:t>Distortion and counter-distortion</a:t>
            </a:r>
            <a:endParaRPr lang="en-US"/>
          </a:p>
        </p:txBody>
      </p:sp>
      <p:sp>
        <p:nvSpPr>
          <p:cNvPr id="12" name="Right Arrow 11"/>
          <p:cNvSpPr/>
          <p:nvPr/>
        </p:nvSpPr>
        <p:spPr>
          <a:xfrm>
            <a:off x="3439655" y="3521235"/>
            <a:ext cx="713538" cy="430376"/>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algn="ctr" defTabSz="457200" fontAlgn="auto">
              <a:spcBef>
                <a:spcPts val="0"/>
              </a:spcBef>
              <a:spcAft>
                <a:spcPts val="0"/>
              </a:spcAft>
              <a:defRPr/>
            </a:pPr>
            <a:endParaRPr lang="en-US" kern="0" smtClean="0">
              <a:solidFill>
                <a:srgbClr val="FFFFFF"/>
              </a:solidFill>
              <a:latin typeface="Trebuchet MS"/>
              <a:ea typeface="MS PGothic" pitchFamily="34" charset="-128"/>
            </a:endParaRPr>
          </a:p>
        </p:txBody>
      </p:sp>
      <p:grpSp>
        <p:nvGrpSpPr>
          <p:cNvPr id="13" name="Group 12"/>
          <p:cNvGrpSpPr/>
          <p:nvPr/>
        </p:nvGrpSpPr>
        <p:grpSpPr>
          <a:xfrm>
            <a:off x="7387431" y="1838068"/>
            <a:ext cx="3097531" cy="3803588"/>
            <a:chOff x="4966141" y="1005985"/>
            <a:chExt cx="3387970" cy="4160230"/>
          </a:xfrm>
        </p:grpSpPr>
        <p:pic>
          <p:nvPicPr>
            <p:cNvPr id="14" name="Picture 13" descr="C:\Users\nreed\vr\multires-press-kit\prewar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930"/>
            <a:stretch/>
          </p:blipFill>
          <p:spPr bwMode="auto">
            <a:xfrm>
              <a:off x="4966141" y="1005985"/>
              <a:ext cx="3387970" cy="4160230"/>
            </a:xfrm>
            <a:prstGeom prst="rect">
              <a:avLst/>
            </a:prstGeom>
            <a:gradFill>
              <a:gsLst>
                <a:gs pos="0">
                  <a:srgbClr val="191919"/>
                </a:gs>
                <a:gs pos="100000">
                  <a:srgbClr val="000000"/>
                </a:gs>
              </a:gsLst>
              <a:lin ang="5400000" scaled="0"/>
            </a:gradFill>
            <a:ln w="9525" cap="flat" cmpd="sng" algn="ctr">
              <a:solidFill>
                <a:srgbClr val="404040"/>
              </a:solidFill>
              <a:prstDash val="solid"/>
            </a:ln>
            <a:effectLst/>
            <a:extLst/>
          </p:spPr>
        </p:pic>
        <p:sp>
          <p:nvSpPr>
            <p:cNvPr id="15" name="Rectangle 14"/>
            <p:cNvSpPr/>
            <p:nvPr/>
          </p:nvSpPr>
          <p:spPr>
            <a:xfrm>
              <a:off x="4966141" y="4164037"/>
              <a:ext cx="3387969" cy="1002178"/>
            </a:xfrm>
            <a:prstGeom prst="rect">
              <a:avLst/>
            </a:prstGeom>
            <a:gradFill>
              <a:gsLst>
                <a:gs pos="0">
                  <a:srgbClr val="000000">
                    <a:alpha val="0"/>
                  </a:srgbClr>
                </a:gs>
                <a:gs pos="100000">
                  <a:srgbClr val="000000"/>
                </a:gs>
              </a:gsLst>
              <a:lin ang="5400000" scaled="0"/>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16" name="TextBox 15"/>
            <p:cNvSpPr txBox="1"/>
            <p:nvPr/>
          </p:nvSpPr>
          <p:spPr>
            <a:xfrm>
              <a:off x="5776420" y="4678763"/>
              <a:ext cx="1754992" cy="464557"/>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User’s view</a:t>
              </a:r>
              <a:endParaRPr lang="en-US" sz="2400" dirty="0" smtClean="0">
                <a:solidFill>
                  <a:srgbClr val="FFFFFF"/>
                </a:solidFill>
                <a:latin typeface="Myriad Pro" pitchFamily="34" charset="0"/>
              </a:endParaRPr>
            </a:p>
          </p:txBody>
        </p:sp>
      </p:grpSp>
      <p:grpSp>
        <p:nvGrpSpPr>
          <p:cNvPr id="17" name="Group 16"/>
          <p:cNvGrpSpPr/>
          <p:nvPr/>
        </p:nvGrpSpPr>
        <p:grpSpPr>
          <a:xfrm>
            <a:off x="436852" y="1833530"/>
            <a:ext cx="3104317" cy="3805787"/>
            <a:chOff x="5848149" y="1833530"/>
            <a:chExt cx="3104317" cy="3805787"/>
          </a:xfrm>
        </p:grpSpPr>
        <p:sp>
          <p:nvSpPr>
            <p:cNvPr id="18" name="Rectangle 17"/>
            <p:cNvSpPr/>
            <p:nvPr/>
          </p:nvSpPr>
          <p:spPr>
            <a:xfrm>
              <a:off x="5848149" y="1833530"/>
              <a:ext cx="3104317" cy="3805787"/>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p:spPr>
          <p:txBody>
            <a:bodyPr lIns="91422" tIns="45710" rIns="91422" bIns="45710" rtlCol="0" anchor="ctr"/>
            <a:lstStyle/>
            <a:p>
              <a:pPr marL="0" marR="0" lvl="0" indent="0" algn="ctr" defTabSz="91422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Trebuchet MS"/>
                <a:ea typeface="MS PGothic" pitchFamily="34" charset="-128"/>
              </a:endParaRPr>
            </a:p>
          </p:txBody>
        </p:sp>
        <p:sp>
          <p:nvSpPr>
            <p:cNvPr id="19" name="TextBox 18"/>
            <p:cNvSpPr txBox="1"/>
            <p:nvPr/>
          </p:nvSpPr>
          <p:spPr>
            <a:xfrm>
              <a:off x="6237403" y="5191625"/>
              <a:ext cx="2319033" cy="424732"/>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Image Displayed</a:t>
              </a:r>
              <a:endParaRPr lang="en-US" sz="2400" dirty="0" smtClean="0">
                <a:solidFill>
                  <a:srgbClr val="FFFFFF"/>
                </a:solidFill>
                <a:latin typeface="Myriad Pro" pitchFamily="34" charset="0"/>
              </a:endParaRPr>
            </a:p>
          </p:txBody>
        </p:sp>
        <p:pic>
          <p:nvPicPr>
            <p:cNvPr id="20" name="Picture 19" descr="C:\Users\nreed\vr\multires-press-kit\postwarp.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50379"/>
                      </a14:imgEffect>
                    </a14:imgLayer>
                  </a14:imgProps>
                </a:ext>
                <a:ext uri="{28A0092B-C50C-407E-A947-70E740481C1C}">
                  <a14:useLocalDpi xmlns:a14="http://schemas.microsoft.com/office/drawing/2010/main" val="0"/>
                </a:ext>
              </a:extLst>
            </a:blip>
            <a:srcRect r="49824"/>
            <a:stretch/>
          </p:blipFill>
          <p:spPr bwMode="auto">
            <a:xfrm>
              <a:off x="6138497" y="2156323"/>
              <a:ext cx="2516835" cy="278670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ight Arrow 20"/>
          <p:cNvSpPr/>
          <p:nvPr/>
        </p:nvSpPr>
        <p:spPr>
          <a:xfrm>
            <a:off x="6625033" y="3521235"/>
            <a:ext cx="713538" cy="430376"/>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algn="ctr" defTabSz="457200" fontAlgn="auto">
              <a:spcBef>
                <a:spcPts val="0"/>
              </a:spcBef>
              <a:spcAft>
                <a:spcPts val="0"/>
              </a:spcAft>
              <a:defRPr/>
            </a:pPr>
            <a:endParaRPr lang="en-US" kern="0" smtClean="0">
              <a:solidFill>
                <a:srgbClr val="FFFFFF"/>
              </a:solidFill>
              <a:latin typeface="Trebuchet MS"/>
              <a:ea typeface="MS PGothic" pitchFamily="34" charset="-128"/>
            </a:endParaRPr>
          </a:p>
        </p:txBody>
      </p:sp>
      <p:sp>
        <p:nvSpPr>
          <p:cNvPr id="24" name="TextBox 23"/>
          <p:cNvSpPr txBox="1"/>
          <p:nvPr/>
        </p:nvSpPr>
        <p:spPr>
          <a:xfrm>
            <a:off x="4961598" y="5191625"/>
            <a:ext cx="1005404" cy="424732"/>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Optics</a:t>
            </a:r>
            <a:endParaRPr lang="en-US" sz="2400" dirty="0" smtClean="0">
              <a:solidFill>
                <a:srgbClr val="FFFFFF"/>
              </a:solidFill>
              <a:latin typeface="Myriad Pro" pitchFamily="34" charset="0"/>
            </a:endParaRPr>
          </a:p>
        </p:txBody>
      </p:sp>
      <p:pic>
        <p:nvPicPr>
          <p:cNvPr id="5" name="Picture 2" descr="C:\Users\nreed\vr\multires-press-kit\IMG_0285.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10000" contrast="40000"/>
                    </a14:imgEffect>
                  </a14:imgLayer>
                </a14:imgProps>
              </a:ext>
              <a:ext uri="{28A0092B-C50C-407E-A947-70E740481C1C}">
                <a14:useLocalDpi xmlns:a14="http://schemas.microsoft.com/office/drawing/2010/main"/>
              </a:ext>
            </a:extLst>
          </a:blip>
          <a:srcRect/>
          <a:stretch/>
        </p:blipFill>
        <p:spPr bwMode="auto">
          <a:xfrm rot="5400000">
            <a:off x="4218085" y="2445096"/>
            <a:ext cx="2536630" cy="2582654"/>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a:extLst/>
        </p:spPr>
      </p:pic>
    </p:spTree>
    <p:extLst>
      <p:ext uri="{BB962C8B-B14F-4D97-AF65-F5344CB8AC3E}">
        <p14:creationId xmlns:p14="http://schemas.microsoft.com/office/powerpoint/2010/main" val="13308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Distorted rendering</a:t>
            </a:r>
            <a:endParaRPr lang="en-US"/>
          </a:p>
        </p:txBody>
      </p:sp>
      <p:sp>
        <p:nvSpPr>
          <p:cNvPr id="4" name="Text Placeholder 3"/>
          <p:cNvSpPr>
            <a:spLocks noGrp="1"/>
          </p:cNvSpPr>
          <p:nvPr>
            <p:ph type="body" sz="quarter" idx="10"/>
          </p:nvPr>
        </p:nvSpPr>
        <p:spPr/>
        <p:txBody>
          <a:bodyPr/>
          <a:lstStyle/>
          <a:p>
            <a:r>
              <a:rPr lang="en-US" smtClean="0"/>
              <a:t>Render normally, then resample</a:t>
            </a:r>
            <a:endParaRPr lang="en-US"/>
          </a:p>
        </p:txBody>
      </p:sp>
      <p:sp>
        <p:nvSpPr>
          <p:cNvPr id="20" name="Right Arrow 19"/>
          <p:cNvSpPr/>
          <p:nvPr/>
        </p:nvSpPr>
        <p:spPr>
          <a:xfrm>
            <a:off x="5083835" y="3524674"/>
            <a:ext cx="713538" cy="430376"/>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algn="ctr" defTabSz="457200" fontAlgn="auto">
              <a:spcBef>
                <a:spcPts val="0"/>
              </a:spcBef>
              <a:spcAft>
                <a:spcPts val="0"/>
              </a:spcAft>
              <a:defRPr/>
            </a:pPr>
            <a:endParaRPr lang="en-US" kern="0" smtClean="0">
              <a:solidFill>
                <a:srgbClr val="FFFFFF"/>
              </a:solidFill>
              <a:latin typeface="Trebuchet MS"/>
              <a:ea typeface="MS PGothic" pitchFamily="34" charset="-128"/>
            </a:endParaRPr>
          </a:p>
        </p:txBody>
      </p:sp>
      <p:grpSp>
        <p:nvGrpSpPr>
          <p:cNvPr id="27" name="Group 26"/>
          <p:cNvGrpSpPr/>
          <p:nvPr/>
        </p:nvGrpSpPr>
        <p:grpSpPr>
          <a:xfrm>
            <a:off x="2020334" y="1838068"/>
            <a:ext cx="3097531" cy="3803588"/>
            <a:chOff x="4966141" y="1005985"/>
            <a:chExt cx="3387970" cy="4160230"/>
          </a:xfrm>
        </p:grpSpPr>
        <p:pic>
          <p:nvPicPr>
            <p:cNvPr id="28" name="Picture 27" descr="C:\Users\nreed\vr\multires-press-kit\prewar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930"/>
            <a:stretch/>
          </p:blipFill>
          <p:spPr bwMode="auto">
            <a:xfrm>
              <a:off x="4966141" y="1005985"/>
              <a:ext cx="3387970" cy="4160230"/>
            </a:xfrm>
            <a:prstGeom prst="rect">
              <a:avLst/>
            </a:prstGeom>
            <a:gradFill>
              <a:gsLst>
                <a:gs pos="0">
                  <a:srgbClr val="191919"/>
                </a:gs>
                <a:gs pos="100000">
                  <a:srgbClr val="000000"/>
                </a:gs>
              </a:gsLst>
              <a:lin ang="5400000" scaled="0"/>
            </a:gradFill>
            <a:ln w="9525" cap="flat" cmpd="sng" algn="ctr">
              <a:solidFill>
                <a:srgbClr val="404040"/>
              </a:solidFill>
              <a:prstDash val="solid"/>
            </a:ln>
            <a:effectLst/>
            <a:extLst/>
          </p:spPr>
        </p:pic>
        <p:sp>
          <p:nvSpPr>
            <p:cNvPr id="29" name="Rectangle 28"/>
            <p:cNvSpPr/>
            <p:nvPr/>
          </p:nvSpPr>
          <p:spPr>
            <a:xfrm>
              <a:off x="4966141" y="4164037"/>
              <a:ext cx="3387969" cy="1002178"/>
            </a:xfrm>
            <a:prstGeom prst="rect">
              <a:avLst/>
            </a:prstGeom>
            <a:gradFill>
              <a:gsLst>
                <a:gs pos="0">
                  <a:srgbClr val="000000">
                    <a:alpha val="0"/>
                  </a:srgbClr>
                </a:gs>
                <a:gs pos="100000">
                  <a:srgbClr val="000000"/>
                </a:gs>
              </a:gsLst>
              <a:lin ang="5400000" scaled="0"/>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30" name="TextBox 29"/>
            <p:cNvSpPr txBox="1"/>
            <p:nvPr/>
          </p:nvSpPr>
          <p:spPr>
            <a:xfrm>
              <a:off x="5395074" y="4678764"/>
              <a:ext cx="2517681" cy="464557"/>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Rendered image</a:t>
              </a:r>
              <a:endParaRPr lang="en-US" sz="2400" dirty="0" smtClean="0">
                <a:solidFill>
                  <a:srgbClr val="FFFFFF"/>
                </a:solidFill>
                <a:latin typeface="Myriad Pro" pitchFamily="34" charset="0"/>
              </a:endParaRPr>
            </a:p>
          </p:txBody>
        </p:sp>
      </p:grpSp>
      <p:grpSp>
        <p:nvGrpSpPr>
          <p:cNvPr id="22" name="Group 21"/>
          <p:cNvGrpSpPr/>
          <p:nvPr/>
        </p:nvGrpSpPr>
        <p:grpSpPr>
          <a:xfrm>
            <a:off x="5848147" y="1833530"/>
            <a:ext cx="3104321" cy="3805787"/>
            <a:chOff x="5848147" y="1833530"/>
            <a:chExt cx="3104321" cy="3805787"/>
          </a:xfrm>
        </p:grpSpPr>
        <p:sp>
          <p:nvSpPr>
            <p:cNvPr id="21" name="Rectangle 20"/>
            <p:cNvSpPr/>
            <p:nvPr/>
          </p:nvSpPr>
          <p:spPr>
            <a:xfrm>
              <a:off x="5848149" y="1833530"/>
              <a:ext cx="3104317" cy="3805787"/>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p:spPr>
          <p:txBody>
            <a:bodyPr lIns="91422" tIns="45710" rIns="91422" bIns="45710" rtlCol="0" anchor="ctr"/>
            <a:lstStyle/>
            <a:p>
              <a:pPr marL="0" marR="0" lvl="0" indent="0" algn="ctr" defTabSz="91422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Trebuchet MS"/>
                <a:ea typeface="MS PGothic" pitchFamily="34" charset="-128"/>
              </a:endParaRPr>
            </a:p>
          </p:txBody>
        </p:sp>
        <p:sp>
          <p:nvSpPr>
            <p:cNvPr id="31" name="TextBox 30"/>
            <p:cNvSpPr txBox="1"/>
            <p:nvPr/>
          </p:nvSpPr>
          <p:spPr>
            <a:xfrm>
              <a:off x="6268014" y="5191625"/>
              <a:ext cx="2257799" cy="424732"/>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Distorted image</a:t>
              </a:r>
              <a:endParaRPr lang="en-US" sz="2400" dirty="0" smtClean="0">
                <a:solidFill>
                  <a:srgbClr val="FFFFFF"/>
                </a:solidFill>
                <a:latin typeface="Myriad Pro" pitchFamily="34" charset="0"/>
              </a:endParaRPr>
            </a:p>
          </p:txBody>
        </p:sp>
        <p:pic>
          <p:nvPicPr>
            <p:cNvPr id="32" name="Picture 31" descr="C:\Users\nreed\vr\multires-press-kit\postwarp.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50379"/>
                      </a14:imgEffect>
                    </a14:imgLayer>
                  </a14:imgProps>
                </a:ext>
                <a:ext uri="{28A0092B-C50C-407E-A947-70E740481C1C}">
                  <a14:useLocalDpi xmlns:a14="http://schemas.microsoft.com/office/drawing/2010/main" val="0"/>
                </a:ext>
              </a:extLst>
            </a:blip>
            <a:srcRect r="49824"/>
            <a:stretch/>
          </p:blipFill>
          <p:spPr bwMode="auto">
            <a:xfrm>
              <a:off x="6138497" y="2156323"/>
              <a:ext cx="2516835" cy="27867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5848148" y="1833530"/>
              <a:ext cx="500265" cy="581058"/>
            </a:xfrm>
            <a:prstGeom prst="straightConnector1">
              <a:avLst/>
            </a:prstGeom>
            <a:noFill/>
            <a:ln w="38100" cap="rnd" cmpd="sng" algn="ctr">
              <a:solidFill>
                <a:srgbClr val="FFFFFF"/>
              </a:solidFill>
              <a:prstDash val="solid"/>
              <a:tailEnd type="triangle" w="lg" len="lg"/>
            </a:ln>
            <a:effectLst/>
          </p:spPr>
        </p:cxnSp>
        <p:cxnSp>
          <p:nvCxnSpPr>
            <p:cNvPr id="15" name="Straight Arrow Connector 14"/>
            <p:cNvCxnSpPr/>
            <p:nvPr/>
          </p:nvCxnSpPr>
          <p:spPr>
            <a:xfrm flipH="1" flipV="1">
              <a:off x="8315325" y="4791075"/>
              <a:ext cx="637141" cy="848242"/>
            </a:xfrm>
            <a:prstGeom prst="straightConnector1">
              <a:avLst/>
            </a:prstGeom>
            <a:noFill/>
            <a:ln w="38100" cap="rnd" cmpd="sng" algn="ctr">
              <a:solidFill>
                <a:srgbClr val="FFFFFF"/>
              </a:solidFill>
              <a:prstDash val="solid"/>
              <a:tailEnd type="triangle" w="lg" len="lg"/>
            </a:ln>
            <a:effectLst/>
          </p:spPr>
        </p:cxnSp>
        <p:cxnSp>
          <p:nvCxnSpPr>
            <p:cNvPr id="16" name="Straight Arrow Connector 15"/>
            <p:cNvCxnSpPr/>
            <p:nvPr/>
          </p:nvCxnSpPr>
          <p:spPr>
            <a:xfrm flipV="1">
              <a:off x="5848147" y="4726781"/>
              <a:ext cx="645522" cy="912536"/>
            </a:xfrm>
            <a:prstGeom prst="straightConnector1">
              <a:avLst/>
            </a:prstGeom>
            <a:noFill/>
            <a:ln w="38100" cap="rnd" cmpd="sng" algn="ctr">
              <a:solidFill>
                <a:srgbClr val="FFFFFF"/>
              </a:solidFill>
              <a:prstDash val="solid"/>
              <a:tailEnd type="triangle" w="lg" len="lg"/>
            </a:ln>
            <a:effectLst/>
          </p:spPr>
        </p:cxnSp>
        <p:cxnSp>
          <p:nvCxnSpPr>
            <p:cNvPr id="17" name="Straight Arrow Connector 16"/>
            <p:cNvCxnSpPr/>
            <p:nvPr/>
          </p:nvCxnSpPr>
          <p:spPr>
            <a:xfrm flipH="1">
              <a:off x="8443913" y="1833530"/>
              <a:ext cx="508555" cy="488189"/>
            </a:xfrm>
            <a:prstGeom prst="straightConnector1">
              <a:avLst/>
            </a:prstGeom>
            <a:noFill/>
            <a:ln w="38100" cap="rnd" cmpd="sng" algn="ctr">
              <a:solidFill>
                <a:srgbClr val="FFFFFF"/>
              </a:solidFill>
              <a:prstDash val="solid"/>
              <a:tailEnd type="triangle" w="lg" len="lg"/>
            </a:ln>
            <a:effectLst/>
          </p:spPr>
        </p:cxnSp>
      </p:grpSp>
    </p:spTree>
    <p:extLst>
      <p:ext uri="{BB962C8B-B14F-4D97-AF65-F5344CB8AC3E}">
        <p14:creationId xmlns:p14="http://schemas.microsoft.com/office/powerpoint/2010/main" val="183514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Distorted rendering</a:t>
            </a:r>
          </a:p>
        </p:txBody>
      </p:sp>
      <p:sp>
        <p:nvSpPr>
          <p:cNvPr id="4" name="Text Placeholder 3"/>
          <p:cNvSpPr>
            <a:spLocks noGrp="1"/>
          </p:cNvSpPr>
          <p:nvPr>
            <p:ph type="body" sz="quarter" idx="10"/>
          </p:nvPr>
        </p:nvSpPr>
        <p:spPr/>
        <p:txBody>
          <a:bodyPr/>
          <a:lstStyle/>
          <a:p>
            <a:r>
              <a:rPr lang="en-US" smtClean="0"/>
              <a:t>Over-rendering the outskirts</a:t>
            </a:r>
            <a:endParaRPr lang="en-US"/>
          </a:p>
        </p:txBody>
      </p:sp>
      <p:sp>
        <p:nvSpPr>
          <p:cNvPr id="5" name="Right Arrow 4"/>
          <p:cNvSpPr/>
          <p:nvPr/>
        </p:nvSpPr>
        <p:spPr>
          <a:xfrm>
            <a:off x="5083835" y="3524674"/>
            <a:ext cx="713538" cy="430376"/>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algn="ctr" defTabSz="457200" fontAlgn="auto">
              <a:spcBef>
                <a:spcPts val="0"/>
              </a:spcBef>
              <a:spcAft>
                <a:spcPts val="0"/>
              </a:spcAft>
              <a:defRPr/>
            </a:pPr>
            <a:endParaRPr lang="en-US" kern="0" smtClean="0">
              <a:solidFill>
                <a:srgbClr val="FFFFFF"/>
              </a:solidFill>
              <a:latin typeface="Trebuchet MS"/>
              <a:ea typeface="MS PGothic" pitchFamily="34" charset="-128"/>
            </a:endParaRPr>
          </a:p>
        </p:txBody>
      </p:sp>
      <p:grpSp>
        <p:nvGrpSpPr>
          <p:cNvPr id="6" name="Group 5"/>
          <p:cNvGrpSpPr/>
          <p:nvPr/>
        </p:nvGrpSpPr>
        <p:grpSpPr>
          <a:xfrm>
            <a:off x="2020334" y="1838068"/>
            <a:ext cx="3097531" cy="3803588"/>
            <a:chOff x="4966141" y="1005985"/>
            <a:chExt cx="3387970" cy="4160230"/>
          </a:xfrm>
        </p:grpSpPr>
        <p:pic>
          <p:nvPicPr>
            <p:cNvPr id="7" name="Picture 6" descr="C:\Users\nreed\vr\multires-press-kit\prewar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930"/>
            <a:stretch/>
          </p:blipFill>
          <p:spPr bwMode="auto">
            <a:xfrm>
              <a:off x="4966141" y="1005985"/>
              <a:ext cx="3387970" cy="4160230"/>
            </a:xfrm>
            <a:prstGeom prst="rect">
              <a:avLst/>
            </a:prstGeom>
            <a:gradFill>
              <a:gsLst>
                <a:gs pos="0">
                  <a:srgbClr val="191919"/>
                </a:gs>
                <a:gs pos="100000">
                  <a:srgbClr val="000000"/>
                </a:gs>
              </a:gsLst>
              <a:lin ang="5400000" scaled="0"/>
            </a:gradFill>
            <a:ln w="9525" cap="flat" cmpd="sng" algn="ctr">
              <a:solidFill>
                <a:srgbClr val="404040"/>
              </a:solidFill>
              <a:prstDash val="solid"/>
            </a:ln>
            <a:effectLst/>
            <a:extLst/>
          </p:spPr>
        </p:pic>
        <p:sp>
          <p:nvSpPr>
            <p:cNvPr id="8" name="Rectangle 7"/>
            <p:cNvSpPr/>
            <p:nvPr/>
          </p:nvSpPr>
          <p:spPr>
            <a:xfrm>
              <a:off x="4966141" y="4164037"/>
              <a:ext cx="3387969" cy="1002178"/>
            </a:xfrm>
            <a:prstGeom prst="rect">
              <a:avLst/>
            </a:prstGeom>
            <a:gradFill>
              <a:gsLst>
                <a:gs pos="0">
                  <a:srgbClr val="000000">
                    <a:alpha val="0"/>
                  </a:srgbClr>
                </a:gs>
                <a:gs pos="100000">
                  <a:srgbClr val="000000"/>
                </a:gs>
              </a:gsLst>
              <a:lin ang="5400000" scaled="0"/>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9" name="TextBox 8"/>
            <p:cNvSpPr txBox="1"/>
            <p:nvPr/>
          </p:nvSpPr>
          <p:spPr>
            <a:xfrm>
              <a:off x="5395074" y="4678764"/>
              <a:ext cx="2517681" cy="464557"/>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Rendered image</a:t>
              </a:r>
              <a:endParaRPr lang="en-US" sz="2400" dirty="0" smtClean="0">
                <a:solidFill>
                  <a:srgbClr val="FFFFFF"/>
                </a:solidFill>
                <a:latin typeface="Myriad Pro" pitchFamily="34" charset="0"/>
              </a:endParaRPr>
            </a:p>
          </p:txBody>
        </p:sp>
      </p:grpSp>
      <p:grpSp>
        <p:nvGrpSpPr>
          <p:cNvPr id="10" name="Group 9"/>
          <p:cNvGrpSpPr/>
          <p:nvPr/>
        </p:nvGrpSpPr>
        <p:grpSpPr>
          <a:xfrm>
            <a:off x="5848149" y="1833530"/>
            <a:ext cx="3104317" cy="3805787"/>
            <a:chOff x="5848149" y="1833530"/>
            <a:chExt cx="3104317" cy="3805787"/>
          </a:xfrm>
        </p:grpSpPr>
        <p:sp>
          <p:nvSpPr>
            <p:cNvPr id="11" name="Rectangle 10"/>
            <p:cNvSpPr/>
            <p:nvPr/>
          </p:nvSpPr>
          <p:spPr>
            <a:xfrm>
              <a:off x="5848149" y="1833530"/>
              <a:ext cx="3104317" cy="3805787"/>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p:spPr>
          <p:txBody>
            <a:bodyPr lIns="91422" tIns="45710" rIns="91422" bIns="45710" rtlCol="0" anchor="ctr"/>
            <a:lstStyle/>
            <a:p>
              <a:pPr marL="0" marR="0" lvl="0" indent="0" algn="ctr" defTabSz="91422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Trebuchet MS"/>
                <a:ea typeface="MS PGothic" pitchFamily="34" charset="-128"/>
              </a:endParaRPr>
            </a:p>
          </p:txBody>
        </p:sp>
        <p:sp>
          <p:nvSpPr>
            <p:cNvPr id="12" name="TextBox 11"/>
            <p:cNvSpPr txBox="1"/>
            <p:nvPr/>
          </p:nvSpPr>
          <p:spPr>
            <a:xfrm>
              <a:off x="6268014" y="5191625"/>
              <a:ext cx="2257799" cy="424732"/>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Distorted image</a:t>
              </a:r>
              <a:endParaRPr lang="en-US" sz="2400" dirty="0" smtClean="0">
                <a:solidFill>
                  <a:srgbClr val="FFFFFF"/>
                </a:solidFill>
                <a:latin typeface="Myriad Pro" pitchFamily="34" charset="0"/>
              </a:endParaRPr>
            </a:p>
          </p:txBody>
        </p:sp>
        <p:pic>
          <p:nvPicPr>
            <p:cNvPr id="13" name="Picture 12" descr="C:\Users\nreed\vr\multires-press-kit\postwarp.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50379"/>
                      </a14:imgEffect>
                    </a14:imgLayer>
                  </a14:imgProps>
                </a:ext>
                <a:ext uri="{28A0092B-C50C-407E-A947-70E740481C1C}">
                  <a14:useLocalDpi xmlns:a14="http://schemas.microsoft.com/office/drawing/2010/main" val="0"/>
                </a:ext>
              </a:extLst>
            </a:blip>
            <a:srcRect r="49824"/>
            <a:stretch/>
          </p:blipFill>
          <p:spPr bwMode="auto">
            <a:xfrm>
              <a:off x="6138497" y="2156323"/>
              <a:ext cx="2516835" cy="278670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2017110" y="2193925"/>
            <a:ext cx="851733" cy="2232025"/>
          </a:xfrm>
          <a:prstGeom prst="rect">
            <a:avLst/>
          </a:prstGeom>
          <a:noFill/>
          <a:ln w="25400" cap="flat" cmpd="sng" algn="ctr">
            <a:solidFill>
              <a:srgbClr val="C00000"/>
            </a:solidFill>
            <a:prstDash val="solid"/>
          </a:ln>
          <a:effectLst/>
        </p:spPr>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6930" algn="l" rtl="0" fontAlgn="base">
              <a:spcBef>
                <a:spcPct val="0"/>
              </a:spcBef>
              <a:spcAft>
                <a:spcPct val="0"/>
              </a:spcAft>
              <a:defRPr kern="1200">
                <a:solidFill>
                  <a:schemeClr val="lt1"/>
                </a:solidFill>
                <a:latin typeface="+mn-lt"/>
                <a:ea typeface="+mn-ea"/>
                <a:cs typeface="+mn-cs"/>
              </a:defRPr>
            </a:lvl2pPr>
            <a:lvl3pPr marL="913860" algn="l" rtl="0" fontAlgn="base">
              <a:spcBef>
                <a:spcPct val="0"/>
              </a:spcBef>
              <a:spcAft>
                <a:spcPct val="0"/>
              </a:spcAft>
              <a:defRPr kern="1200">
                <a:solidFill>
                  <a:schemeClr val="lt1"/>
                </a:solidFill>
                <a:latin typeface="+mn-lt"/>
                <a:ea typeface="+mn-ea"/>
                <a:cs typeface="+mn-cs"/>
              </a:defRPr>
            </a:lvl3pPr>
            <a:lvl4pPr marL="1370788" algn="l" rtl="0" fontAlgn="base">
              <a:spcBef>
                <a:spcPct val="0"/>
              </a:spcBef>
              <a:spcAft>
                <a:spcPct val="0"/>
              </a:spcAft>
              <a:defRPr kern="1200">
                <a:solidFill>
                  <a:schemeClr val="lt1"/>
                </a:solidFill>
                <a:latin typeface="+mn-lt"/>
                <a:ea typeface="+mn-ea"/>
                <a:cs typeface="+mn-cs"/>
              </a:defRPr>
            </a:lvl4pPr>
            <a:lvl5pPr marL="1827702" algn="l" rtl="0" fontAlgn="base">
              <a:spcBef>
                <a:spcPct val="0"/>
              </a:spcBef>
              <a:spcAft>
                <a:spcPct val="0"/>
              </a:spcAft>
              <a:defRPr kern="1200">
                <a:solidFill>
                  <a:schemeClr val="lt1"/>
                </a:solidFill>
                <a:latin typeface="+mn-lt"/>
                <a:ea typeface="+mn-ea"/>
                <a:cs typeface="+mn-cs"/>
              </a:defRPr>
            </a:lvl5pPr>
            <a:lvl6pPr marL="2284630" algn="l" defTabSz="913860" rtl="0" eaLnBrk="1" latinLnBrk="0" hangingPunct="1">
              <a:defRPr kern="1200">
                <a:solidFill>
                  <a:schemeClr val="lt1"/>
                </a:solidFill>
                <a:latin typeface="+mn-lt"/>
                <a:ea typeface="+mn-ea"/>
                <a:cs typeface="+mn-cs"/>
              </a:defRPr>
            </a:lvl6pPr>
            <a:lvl7pPr marL="2741558" algn="l" defTabSz="913860" rtl="0" eaLnBrk="1" latinLnBrk="0" hangingPunct="1">
              <a:defRPr kern="1200">
                <a:solidFill>
                  <a:schemeClr val="lt1"/>
                </a:solidFill>
                <a:latin typeface="+mn-lt"/>
                <a:ea typeface="+mn-ea"/>
                <a:cs typeface="+mn-cs"/>
              </a:defRPr>
            </a:lvl7pPr>
            <a:lvl8pPr marL="3198480" algn="l" defTabSz="913860" rtl="0" eaLnBrk="1" latinLnBrk="0" hangingPunct="1">
              <a:defRPr kern="1200">
                <a:solidFill>
                  <a:schemeClr val="lt1"/>
                </a:solidFill>
                <a:latin typeface="+mn-lt"/>
                <a:ea typeface="+mn-ea"/>
                <a:cs typeface="+mn-cs"/>
              </a:defRPr>
            </a:lvl8pPr>
            <a:lvl9pPr marL="3655404" algn="l" defTabSz="913860" rtl="0" eaLnBrk="1" latinLnBrk="0" hangingPunct="1">
              <a:defRPr kern="1200">
                <a:solidFill>
                  <a:schemeClr val="lt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a:endParaRPr>
          </a:p>
        </p:txBody>
      </p:sp>
      <p:sp>
        <p:nvSpPr>
          <p:cNvPr id="19" name="Oval 18"/>
          <p:cNvSpPr/>
          <p:nvPr/>
        </p:nvSpPr>
        <p:spPr>
          <a:xfrm>
            <a:off x="3235325" y="2584450"/>
            <a:ext cx="1038226" cy="1254125"/>
          </a:xfrm>
          <a:prstGeom prst="ellipse">
            <a:avLst/>
          </a:prstGeom>
          <a:noFill/>
          <a:ln w="25400" cap="flat" cmpd="sng" algn="ctr">
            <a:solidFill>
              <a:srgbClr val="76B9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20" name="Oval 19"/>
          <p:cNvSpPr/>
          <p:nvPr/>
        </p:nvSpPr>
        <p:spPr>
          <a:xfrm>
            <a:off x="6934176" y="2613025"/>
            <a:ext cx="1038226" cy="1254125"/>
          </a:xfrm>
          <a:prstGeom prst="ellipse">
            <a:avLst/>
          </a:prstGeom>
          <a:noFill/>
          <a:ln w="25400" cap="flat" cmpd="sng" algn="ctr">
            <a:solidFill>
              <a:srgbClr val="76B9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21" name="Freeform 20"/>
          <p:cNvSpPr/>
          <p:nvPr/>
        </p:nvSpPr>
        <p:spPr>
          <a:xfrm>
            <a:off x="6135970" y="2507870"/>
            <a:ext cx="553316" cy="1644901"/>
          </a:xfrm>
          <a:custGeom>
            <a:avLst/>
            <a:gdLst>
              <a:gd name="connsiteX0" fmla="*/ 149002 w 596445"/>
              <a:gd name="connsiteY0" fmla="*/ 186651 h 2126552"/>
              <a:gd name="connsiteX1" fmla="*/ 2952 w 596445"/>
              <a:gd name="connsiteY1" fmla="*/ 1221701 h 2126552"/>
              <a:gd name="connsiteX2" fmla="*/ 91852 w 596445"/>
              <a:gd name="connsiteY2" fmla="*/ 1958301 h 2126552"/>
              <a:gd name="connsiteX3" fmla="*/ 536352 w 596445"/>
              <a:gd name="connsiteY3" fmla="*/ 1964651 h 2126552"/>
              <a:gd name="connsiteX4" fmla="*/ 549052 w 596445"/>
              <a:gd name="connsiteY4" fmla="*/ 173951 h 2126552"/>
              <a:gd name="connsiteX5" fmla="*/ 149002 w 596445"/>
              <a:gd name="connsiteY5" fmla="*/ 186651 h 2126552"/>
              <a:gd name="connsiteX0" fmla="*/ 149002 w 596445"/>
              <a:gd name="connsiteY0" fmla="*/ 175121 h 2115022"/>
              <a:gd name="connsiteX1" fmla="*/ 2952 w 596445"/>
              <a:gd name="connsiteY1" fmla="*/ 1210171 h 2115022"/>
              <a:gd name="connsiteX2" fmla="*/ 91852 w 596445"/>
              <a:gd name="connsiteY2" fmla="*/ 1946771 h 2115022"/>
              <a:gd name="connsiteX3" fmla="*/ 536352 w 596445"/>
              <a:gd name="connsiteY3" fmla="*/ 1953121 h 2115022"/>
              <a:gd name="connsiteX4" fmla="*/ 549052 w 596445"/>
              <a:gd name="connsiteY4" fmla="*/ 162421 h 2115022"/>
              <a:gd name="connsiteX5" fmla="*/ 149002 w 596445"/>
              <a:gd name="connsiteY5" fmla="*/ 175121 h 2115022"/>
              <a:gd name="connsiteX0" fmla="*/ 149002 w 596445"/>
              <a:gd name="connsiteY0" fmla="*/ 175121 h 2115022"/>
              <a:gd name="connsiteX1" fmla="*/ 2952 w 596445"/>
              <a:gd name="connsiteY1" fmla="*/ 1210171 h 2115022"/>
              <a:gd name="connsiteX2" fmla="*/ 91852 w 596445"/>
              <a:gd name="connsiteY2" fmla="*/ 1946771 h 2115022"/>
              <a:gd name="connsiteX3" fmla="*/ 536352 w 596445"/>
              <a:gd name="connsiteY3" fmla="*/ 1953121 h 2115022"/>
              <a:gd name="connsiteX4" fmla="*/ 549052 w 596445"/>
              <a:gd name="connsiteY4" fmla="*/ 162421 h 2115022"/>
              <a:gd name="connsiteX5" fmla="*/ 149002 w 596445"/>
              <a:gd name="connsiteY5" fmla="*/ 175121 h 2115022"/>
              <a:gd name="connsiteX0" fmla="*/ 149002 w 596445"/>
              <a:gd name="connsiteY0" fmla="*/ 142773 h 2082674"/>
              <a:gd name="connsiteX1" fmla="*/ 2952 w 596445"/>
              <a:gd name="connsiteY1" fmla="*/ 1177823 h 2082674"/>
              <a:gd name="connsiteX2" fmla="*/ 91852 w 596445"/>
              <a:gd name="connsiteY2" fmla="*/ 1914423 h 2082674"/>
              <a:gd name="connsiteX3" fmla="*/ 536352 w 596445"/>
              <a:gd name="connsiteY3" fmla="*/ 1920773 h 2082674"/>
              <a:gd name="connsiteX4" fmla="*/ 549052 w 596445"/>
              <a:gd name="connsiteY4" fmla="*/ 130073 h 2082674"/>
              <a:gd name="connsiteX5" fmla="*/ 149002 w 596445"/>
              <a:gd name="connsiteY5" fmla="*/ 142773 h 2082674"/>
              <a:gd name="connsiteX0" fmla="*/ 149002 w 596445"/>
              <a:gd name="connsiteY0" fmla="*/ 142773 h 2082674"/>
              <a:gd name="connsiteX1" fmla="*/ 2952 w 596445"/>
              <a:gd name="connsiteY1" fmla="*/ 1177823 h 2082674"/>
              <a:gd name="connsiteX2" fmla="*/ 91852 w 596445"/>
              <a:gd name="connsiteY2" fmla="*/ 1914423 h 2082674"/>
              <a:gd name="connsiteX3" fmla="*/ 536352 w 596445"/>
              <a:gd name="connsiteY3" fmla="*/ 1920773 h 2082674"/>
              <a:gd name="connsiteX4" fmla="*/ 549052 w 596445"/>
              <a:gd name="connsiteY4" fmla="*/ 130073 h 2082674"/>
              <a:gd name="connsiteX5" fmla="*/ 149002 w 596445"/>
              <a:gd name="connsiteY5" fmla="*/ 142773 h 2082674"/>
              <a:gd name="connsiteX0" fmla="*/ 149002 w 596445"/>
              <a:gd name="connsiteY0" fmla="*/ 16074 h 1955975"/>
              <a:gd name="connsiteX1" fmla="*/ 2952 w 596445"/>
              <a:gd name="connsiteY1" fmla="*/ 1051124 h 1955975"/>
              <a:gd name="connsiteX2" fmla="*/ 91852 w 596445"/>
              <a:gd name="connsiteY2" fmla="*/ 1787724 h 1955975"/>
              <a:gd name="connsiteX3" fmla="*/ 536352 w 596445"/>
              <a:gd name="connsiteY3" fmla="*/ 1794074 h 1955975"/>
              <a:gd name="connsiteX4" fmla="*/ 549052 w 596445"/>
              <a:gd name="connsiteY4" fmla="*/ 3374 h 1955975"/>
              <a:gd name="connsiteX5" fmla="*/ 149002 w 596445"/>
              <a:gd name="connsiteY5" fmla="*/ 16074 h 1955975"/>
              <a:gd name="connsiteX0" fmla="*/ 149002 w 596445"/>
              <a:gd name="connsiteY0" fmla="*/ 16074 h 1955975"/>
              <a:gd name="connsiteX1" fmla="*/ 2952 w 596445"/>
              <a:gd name="connsiteY1" fmla="*/ 1051124 h 1955975"/>
              <a:gd name="connsiteX2" fmla="*/ 91852 w 596445"/>
              <a:gd name="connsiteY2" fmla="*/ 1787724 h 1955975"/>
              <a:gd name="connsiteX3" fmla="*/ 536352 w 596445"/>
              <a:gd name="connsiteY3" fmla="*/ 1794074 h 1955975"/>
              <a:gd name="connsiteX4" fmla="*/ 549052 w 596445"/>
              <a:gd name="connsiteY4" fmla="*/ 3374 h 1955975"/>
              <a:gd name="connsiteX5" fmla="*/ 149002 w 596445"/>
              <a:gd name="connsiteY5" fmla="*/ 16074 h 1955975"/>
              <a:gd name="connsiteX0" fmla="*/ 149002 w 596445"/>
              <a:gd name="connsiteY0" fmla="*/ 16074 h 1926718"/>
              <a:gd name="connsiteX1" fmla="*/ 2952 w 596445"/>
              <a:gd name="connsiteY1" fmla="*/ 1051124 h 1926718"/>
              <a:gd name="connsiteX2" fmla="*/ 91852 w 596445"/>
              <a:gd name="connsiteY2" fmla="*/ 1787724 h 1926718"/>
              <a:gd name="connsiteX3" fmla="*/ 536352 w 596445"/>
              <a:gd name="connsiteY3" fmla="*/ 1794074 h 1926718"/>
              <a:gd name="connsiteX4" fmla="*/ 549052 w 596445"/>
              <a:gd name="connsiteY4" fmla="*/ 3374 h 1926718"/>
              <a:gd name="connsiteX5" fmla="*/ 149002 w 596445"/>
              <a:gd name="connsiteY5" fmla="*/ 16074 h 1926718"/>
              <a:gd name="connsiteX0" fmla="*/ 148124 w 595567"/>
              <a:gd name="connsiteY0" fmla="*/ 16074 h 1926718"/>
              <a:gd name="connsiteX1" fmla="*/ 2074 w 595567"/>
              <a:gd name="connsiteY1" fmla="*/ 1051124 h 1926718"/>
              <a:gd name="connsiteX2" fmla="*/ 90974 w 595567"/>
              <a:gd name="connsiteY2" fmla="*/ 1787724 h 1926718"/>
              <a:gd name="connsiteX3" fmla="*/ 535474 w 595567"/>
              <a:gd name="connsiteY3" fmla="*/ 1794074 h 1926718"/>
              <a:gd name="connsiteX4" fmla="*/ 548174 w 595567"/>
              <a:gd name="connsiteY4" fmla="*/ 3374 h 1926718"/>
              <a:gd name="connsiteX5" fmla="*/ 148124 w 595567"/>
              <a:gd name="connsiteY5" fmla="*/ 16074 h 1926718"/>
              <a:gd name="connsiteX0" fmla="*/ 148124 w 595567"/>
              <a:gd name="connsiteY0" fmla="*/ 16074 h 1926718"/>
              <a:gd name="connsiteX1" fmla="*/ 2074 w 595567"/>
              <a:gd name="connsiteY1" fmla="*/ 1051124 h 1926718"/>
              <a:gd name="connsiteX2" fmla="*/ 90974 w 595567"/>
              <a:gd name="connsiteY2" fmla="*/ 1787724 h 1926718"/>
              <a:gd name="connsiteX3" fmla="*/ 535474 w 595567"/>
              <a:gd name="connsiteY3" fmla="*/ 1794074 h 1926718"/>
              <a:gd name="connsiteX4" fmla="*/ 548174 w 595567"/>
              <a:gd name="connsiteY4" fmla="*/ 3374 h 1926718"/>
              <a:gd name="connsiteX5" fmla="*/ 148124 w 595567"/>
              <a:gd name="connsiteY5" fmla="*/ 16074 h 1926718"/>
              <a:gd name="connsiteX0" fmla="*/ 148124 w 595567"/>
              <a:gd name="connsiteY0" fmla="*/ 16074 h 1796908"/>
              <a:gd name="connsiteX1" fmla="*/ 2074 w 595567"/>
              <a:gd name="connsiteY1" fmla="*/ 1051124 h 1796908"/>
              <a:gd name="connsiteX2" fmla="*/ 90974 w 595567"/>
              <a:gd name="connsiteY2" fmla="*/ 1787724 h 1796908"/>
              <a:gd name="connsiteX3" fmla="*/ 535474 w 595567"/>
              <a:gd name="connsiteY3" fmla="*/ 1794074 h 1796908"/>
              <a:gd name="connsiteX4" fmla="*/ 548174 w 595567"/>
              <a:gd name="connsiteY4" fmla="*/ 3374 h 1796908"/>
              <a:gd name="connsiteX5" fmla="*/ 148124 w 595567"/>
              <a:gd name="connsiteY5" fmla="*/ 16074 h 1796908"/>
              <a:gd name="connsiteX0" fmla="*/ 148124 w 569889"/>
              <a:gd name="connsiteY0" fmla="*/ 16074 h 1796908"/>
              <a:gd name="connsiteX1" fmla="*/ 2074 w 569889"/>
              <a:gd name="connsiteY1" fmla="*/ 1051124 h 1796908"/>
              <a:gd name="connsiteX2" fmla="*/ 90974 w 569889"/>
              <a:gd name="connsiteY2" fmla="*/ 1787724 h 1796908"/>
              <a:gd name="connsiteX3" fmla="*/ 535474 w 569889"/>
              <a:gd name="connsiteY3" fmla="*/ 1794074 h 1796908"/>
              <a:gd name="connsiteX4" fmla="*/ 548174 w 569889"/>
              <a:gd name="connsiteY4" fmla="*/ 3374 h 1796908"/>
              <a:gd name="connsiteX5" fmla="*/ 148124 w 569889"/>
              <a:gd name="connsiteY5" fmla="*/ 16074 h 1796908"/>
              <a:gd name="connsiteX0" fmla="*/ 148124 w 548174"/>
              <a:gd name="connsiteY0" fmla="*/ 16074 h 1796908"/>
              <a:gd name="connsiteX1" fmla="*/ 2074 w 548174"/>
              <a:gd name="connsiteY1" fmla="*/ 1051124 h 1796908"/>
              <a:gd name="connsiteX2" fmla="*/ 90974 w 548174"/>
              <a:gd name="connsiteY2" fmla="*/ 1787724 h 1796908"/>
              <a:gd name="connsiteX3" fmla="*/ 535474 w 548174"/>
              <a:gd name="connsiteY3" fmla="*/ 1794074 h 1796908"/>
              <a:gd name="connsiteX4" fmla="*/ 548174 w 548174"/>
              <a:gd name="connsiteY4" fmla="*/ 3374 h 1796908"/>
              <a:gd name="connsiteX5" fmla="*/ 148124 w 548174"/>
              <a:gd name="connsiteY5" fmla="*/ 16074 h 1796908"/>
              <a:gd name="connsiteX0" fmla="*/ 147071 w 547121"/>
              <a:gd name="connsiteY0" fmla="*/ 16074 h 1804256"/>
              <a:gd name="connsiteX1" fmla="*/ 1021 w 547121"/>
              <a:gd name="connsiteY1" fmla="*/ 1051124 h 1804256"/>
              <a:gd name="connsiteX2" fmla="*/ 102621 w 547121"/>
              <a:gd name="connsiteY2" fmla="*/ 1800424 h 1804256"/>
              <a:gd name="connsiteX3" fmla="*/ 534421 w 547121"/>
              <a:gd name="connsiteY3" fmla="*/ 1794074 h 1804256"/>
              <a:gd name="connsiteX4" fmla="*/ 547121 w 547121"/>
              <a:gd name="connsiteY4" fmla="*/ 3374 h 1804256"/>
              <a:gd name="connsiteX5" fmla="*/ 147071 w 547121"/>
              <a:gd name="connsiteY5" fmla="*/ 16074 h 1804256"/>
              <a:gd name="connsiteX0" fmla="*/ 148907 w 548957"/>
              <a:gd name="connsiteY0" fmla="*/ 16074 h 1804256"/>
              <a:gd name="connsiteX1" fmla="*/ 2857 w 548957"/>
              <a:gd name="connsiteY1" fmla="*/ 1051124 h 1804256"/>
              <a:gd name="connsiteX2" fmla="*/ 85407 w 548957"/>
              <a:gd name="connsiteY2" fmla="*/ 1800424 h 1804256"/>
              <a:gd name="connsiteX3" fmla="*/ 536257 w 548957"/>
              <a:gd name="connsiteY3" fmla="*/ 1794074 h 1804256"/>
              <a:gd name="connsiteX4" fmla="*/ 548957 w 548957"/>
              <a:gd name="connsiteY4" fmla="*/ 3374 h 1804256"/>
              <a:gd name="connsiteX5" fmla="*/ 148907 w 548957"/>
              <a:gd name="connsiteY5" fmla="*/ 16074 h 1804256"/>
              <a:gd name="connsiteX0" fmla="*/ 147685 w 547735"/>
              <a:gd name="connsiteY0" fmla="*/ 16074 h 1804256"/>
              <a:gd name="connsiteX1" fmla="*/ 1635 w 547735"/>
              <a:gd name="connsiteY1" fmla="*/ 1051124 h 1804256"/>
              <a:gd name="connsiteX2" fmla="*/ 84185 w 547735"/>
              <a:gd name="connsiteY2" fmla="*/ 1800424 h 1804256"/>
              <a:gd name="connsiteX3" fmla="*/ 535035 w 547735"/>
              <a:gd name="connsiteY3" fmla="*/ 1794074 h 1804256"/>
              <a:gd name="connsiteX4" fmla="*/ 547735 w 547735"/>
              <a:gd name="connsiteY4" fmla="*/ 3374 h 1804256"/>
              <a:gd name="connsiteX5" fmla="*/ 147685 w 547735"/>
              <a:gd name="connsiteY5" fmla="*/ 16074 h 1804256"/>
              <a:gd name="connsiteX0" fmla="*/ 172553 w 572603"/>
              <a:gd name="connsiteY0" fmla="*/ 16074 h 1804256"/>
              <a:gd name="connsiteX1" fmla="*/ 1103 w 572603"/>
              <a:gd name="connsiteY1" fmla="*/ 968574 h 1804256"/>
              <a:gd name="connsiteX2" fmla="*/ 109053 w 572603"/>
              <a:gd name="connsiteY2" fmla="*/ 1800424 h 1804256"/>
              <a:gd name="connsiteX3" fmla="*/ 559903 w 572603"/>
              <a:gd name="connsiteY3" fmla="*/ 1794074 h 1804256"/>
              <a:gd name="connsiteX4" fmla="*/ 572603 w 572603"/>
              <a:gd name="connsiteY4" fmla="*/ 3374 h 1804256"/>
              <a:gd name="connsiteX5" fmla="*/ 172553 w 572603"/>
              <a:gd name="connsiteY5" fmla="*/ 16074 h 1804256"/>
              <a:gd name="connsiteX0" fmla="*/ 185665 w 573015"/>
              <a:gd name="connsiteY0" fmla="*/ 16074 h 1804256"/>
              <a:gd name="connsiteX1" fmla="*/ 1515 w 573015"/>
              <a:gd name="connsiteY1" fmla="*/ 968574 h 1804256"/>
              <a:gd name="connsiteX2" fmla="*/ 109465 w 573015"/>
              <a:gd name="connsiteY2" fmla="*/ 1800424 h 1804256"/>
              <a:gd name="connsiteX3" fmla="*/ 560315 w 573015"/>
              <a:gd name="connsiteY3" fmla="*/ 1794074 h 1804256"/>
              <a:gd name="connsiteX4" fmla="*/ 573015 w 573015"/>
              <a:gd name="connsiteY4" fmla="*/ 3374 h 1804256"/>
              <a:gd name="connsiteX5" fmla="*/ 185665 w 573015"/>
              <a:gd name="connsiteY5" fmla="*/ 16074 h 1804256"/>
              <a:gd name="connsiteX0" fmla="*/ 185665 w 573015"/>
              <a:gd name="connsiteY0" fmla="*/ 16074 h 1804256"/>
              <a:gd name="connsiteX1" fmla="*/ 1515 w 573015"/>
              <a:gd name="connsiteY1" fmla="*/ 968574 h 1804256"/>
              <a:gd name="connsiteX2" fmla="*/ 109465 w 573015"/>
              <a:gd name="connsiteY2" fmla="*/ 1800424 h 1804256"/>
              <a:gd name="connsiteX3" fmla="*/ 560315 w 573015"/>
              <a:gd name="connsiteY3" fmla="*/ 1794074 h 1804256"/>
              <a:gd name="connsiteX4" fmla="*/ 573015 w 573015"/>
              <a:gd name="connsiteY4" fmla="*/ 3374 h 1804256"/>
              <a:gd name="connsiteX5" fmla="*/ 185665 w 573015"/>
              <a:gd name="connsiteY5" fmla="*/ 16074 h 1804256"/>
              <a:gd name="connsiteX0" fmla="*/ 185505 w 572855"/>
              <a:gd name="connsiteY0" fmla="*/ 16074 h 1794232"/>
              <a:gd name="connsiteX1" fmla="*/ 1355 w 572855"/>
              <a:gd name="connsiteY1" fmla="*/ 968574 h 1794232"/>
              <a:gd name="connsiteX2" fmla="*/ 112480 w 572855"/>
              <a:gd name="connsiteY2" fmla="*/ 1660724 h 1794232"/>
              <a:gd name="connsiteX3" fmla="*/ 560155 w 572855"/>
              <a:gd name="connsiteY3" fmla="*/ 1794074 h 1794232"/>
              <a:gd name="connsiteX4" fmla="*/ 572855 w 572855"/>
              <a:gd name="connsiteY4" fmla="*/ 3374 h 1794232"/>
              <a:gd name="connsiteX5" fmla="*/ 185505 w 572855"/>
              <a:gd name="connsiteY5" fmla="*/ 16074 h 1794232"/>
              <a:gd name="connsiteX0" fmla="*/ 185505 w 579205"/>
              <a:gd name="connsiteY0" fmla="*/ 16074 h 1664556"/>
              <a:gd name="connsiteX1" fmla="*/ 1355 w 579205"/>
              <a:gd name="connsiteY1" fmla="*/ 968574 h 1664556"/>
              <a:gd name="connsiteX2" fmla="*/ 112480 w 579205"/>
              <a:gd name="connsiteY2" fmla="*/ 1660724 h 1664556"/>
              <a:gd name="connsiteX3" fmla="*/ 579205 w 579205"/>
              <a:gd name="connsiteY3" fmla="*/ 1654374 h 1664556"/>
              <a:gd name="connsiteX4" fmla="*/ 572855 w 579205"/>
              <a:gd name="connsiteY4" fmla="*/ 3374 h 1664556"/>
              <a:gd name="connsiteX5" fmla="*/ 185505 w 579205"/>
              <a:gd name="connsiteY5" fmla="*/ 16074 h 1664556"/>
              <a:gd name="connsiteX0" fmla="*/ 185505 w 572855"/>
              <a:gd name="connsiteY0" fmla="*/ 16074 h 1664556"/>
              <a:gd name="connsiteX1" fmla="*/ 1355 w 572855"/>
              <a:gd name="connsiteY1" fmla="*/ 968574 h 1664556"/>
              <a:gd name="connsiteX2" fmla="*/ 112480 w 572855"/>
              <a:gd name="connsiteY2" fmla="*/ 1660724 h 1664556"/>
              <a:gd name="connsiteX3" fmla="*/ 560155 w 572855"/>
              <a:gd name="connsiteY3" fmla="*/ 1654374 h 1664556"/>
              <a:gd name="connsiteX4" fmla="*/ 572855 w 572855"/>
              <a:gd name="connsiteY4" fmla="*/ 3374 h 1664556"/>
              <a:gd name="connsiteX5" fmla="*/ 185505 w 572855"/>
              <a:gd name="connsiteY5" fmla="*/ 16074 h 1664556"/>
              <a:gd name="connsiteX0" fmla="*/ 185505 w 572855"/>
              <a:gd name="connsiteY0" fmla="*/ 16074 h 1666389"/>
              <a:gd name="connsiteX1" fmla="*/ 1355 w 572855"/>
              <a:gd name="connsiteY1" fmla="*/ 968574 h 1666389"/>
              <a:gd name="connsiteX2" fmla="*/ 112480 w 572855"/>
              <a:gd name="connsiteY2" fmla="*/ 1660724 h 1666389"/>
              <a:gd name="connsiteX3" fmla="*/ 560155 w 572855"/>
              <a:gd name="connsiteY3" fmla="*/ 1660724 h 1666389"/>
              <a:gd name="connsiteX4" fmla="*/ 572855 w 572855"/>
              <a:gd name="connsiteY4" fmla="*/ 3374 h 1666389"/>
              <a:gd name="connsiteX5" fmla="*/ 185505 w 572855"/>
              <a:gd name="connsiteY5" fmla="*/ 16074 h 1666389"/>
              <a:gd name="connsiteX0" fmla="*/ 185505 w 572855"/>
              <a:gd name="connsiteY0" fmla="*/ 16074 h 1666389"/>
              <a:gd name="connsiteX1" fmla="*/ 1355 w 572855"/>
              <a:gd name="connsiteY1" fmla="*/ 968574 h 1666389"/>
              <a:gd name="connsiteX2" fmla="*/ 112480 w 572855"/>
              <a:gd name="connsiteY2" fmla="*/ 1660724 h 1666389"/>
              <a:gd name="connsiteX3" fmla="*/ 556980 w 572855"/>
              <a:gd name="connsiteY3" fmla="*/ 1660724 h 1666389"/>
              <a:gd name="connsiteX4" fmla="*/ 572855 w 572855"/>
              <a:gd name="connsiteY4" fmla="*/ 3374 h 1666389"/>
              <a:gd name="connsiteX5" fmla="*/ 185505 w 572855"/>
              <a:gd name="connsiteY5" fmla="*/ 16074 h 1666389"/>
              <a:gd name="connsiteX0" fmla="*/ 185505 w 572855"/>
              <a:gd name="connsiteY0" fmla="*/ 16074 h 1663076"/>
              <a:gd name="connsiteX1" fmla="*/ 1355 w 572855"/>
              <a:gd name="connsiteY1" fmla="*/ 968574 h 1663076"/>
              <a:gd name="connsiteX2" fmla="*/ 112480 w 572855"/>
              <a:gd name="connsiteY2" fmla="*/ 1660724 h 1663076"/>
              <a:gd name="connsiteX3" fmla="*/ 556980 w 572855"/>
              <a:gd name="connsiteY3" fmla="*/ 1660724 h 1663076"/>
              <a:gd name="connsiteX4" fmla="*/ 572855 w 572855"/>
              <a:gd name="connsiteY4" fmla="*/ 3374 h 1663076"/>
              <a:gd name="connsiteX5" fmla="*/ 185505 w 572855"/>
              <a:gd name="connsiteY5" fmla="*/ 16074 h 1663076"/>
              <a:gd name="connsiteX0" fmla="*/ 185505 w 572855"/>
              <a:gd name="connsiteY0" fmla="*/ 16074 h 1660724"/>
              <a:gd name="connsiteX1" fmla="*/ 1355 w 572855"/>
              <a:gd name="connsiteY1" fmla="*/ 968574 h 1660724"/>
              <a:gd name="connsiteX2" fmla="*/ 112480 w 572855"/>
              <a:gd name="connsiteY2" fmla="*/ 1660724 h 1660724"/>
              <a:gd name="connsiteX3" fmla="*/ 556980 w 572855"/>
              <a:gd name="connsiteY3" fmla="*/ 1660724 h 1660724"/>
              <a:gd name="connsiteX4" fmla="*/ 572855 w 572855"/>
              <a:gd name="connsiteY4" fmla="*/ 3374 h 1660724"/>
              <a:gd name="connsiteX5" fmla="*/ 185505 w 572855"/>
              <a:gd name="connsiteY5" fmla="*/ 16074 h 1660724"/>
              <a:gd name="connsiteX0" fmla="*/ 185505 w 566505"/>
              <a:gd name="connsiteY0" fmla="*/ 3374 h 1648024"/>
              <a:gd name="connsiteX1" fmla="*/ 1355 w 566505"/>
              <a:gd name="connsiteY1" fmla="*/ 955874 h 1648024"/>
              <a:gd name="connsiteX2" fmla="*/ 112480 w 566505"/>
              <a:gd name="connsiteY2" fmla="*/ 1648024 h 1648024"/>
              <a:gd name="connsiteX3" fmla="*/ 556980 w 566505"/>
              <a:gd name="connsiteY3" fmla="*/ 1648024 h 1648024"/>
              <a:gd name="connsiteX4" fmla="*/ 566505 w 566505"/>
              <a:gd name="connsiteY4" fmla="*/ 16074 h 1648024"/>
              <a:gd name="connsiteX5" fmla="*/ 185505 w 566505"/>
              <a:gd name="connsiteY5" fmla="*/ 3374 h 1648024"/>
              <a:gd name="connsiteX0" fmla="*/ 185505 w 566505"/>
              <a:gd name="connsiteY0" fmla="*/ 2150 h 1646800"/>
              <a:gd name="connsiteX1" fmla="*/ 1355 w 566505"/>
              <a:gd name="connsiteY1" fmla="*/ 954650 h 1646800"/>
              <a:gd name="connsiteX2" fmla="*/ 112480 w 566505"/>
              <a:gd name="connsiteY2" fmla="*/ 1646800 h 1646800"/>
              <a:gd name="connsiteX3" fmla="*/ 556980 w 566505"/>
              <a:gd name="connsiteY3" fmla="*/ 1646800 h 1646800"/>
              <a:gd name="connsiteX4" fmla="*/ 566505 w 566505"/>
              <a:gd name="connsiteY4" fmla="*/ 14850 h 1646800"/>
              <a:gd name="connsiteX5" fmla="*/ 185505 w 566505"/>
              <a:gd name="connsiteY5" fmla="*/ 2150 h 1646800"/>
              <a:gd name="connsiteX0" fmla="*/ 185505 w 566505"/>
              <a:gd name="connsiteY0" fmla="*/ 2970 h 1647620"/>
              <a:gd name="connsiteX1" fmla="*/ 1355 w 566505"/>
              <a:gd name="connsiteY1" fmla="*/ 955470 h 1647620"/>
              <a:gd name="connsiteX2" fmla="*/ 112480 w 566505"/>
              <a:gd name="connsiteY2" fmla="*/ 1647620 h 1647620"/>
              <a:gd name="connsiteX3" fmla="*/ 556980 w 566505"/>
              <a:gd name="connsiteY3" fmla="*/ 1647620 h 1647620"/>
              <a:gd name="connsiteX4" fmla="*/ 566505 w 566505"/>
              <a:gd name="connsiteY4" fmla="*/ 15670 h 1647620"/>
              <a:gd name="connsiteX5" fmla="*/ 185505 w 566505"/>
              <a:gd name="connsiteY5" fmla="*/ 2970 h 1647620"/>
              <a:gd name="connsiteX0" fmla="*/ 185505 w 560155"/>
              <a:gd name="connsiteY0" fmla="*/ 2970 h 1647620"/>
              <a:gd name="connsiteX1" fmla="*/ 1355 w 560155"/>
              <a:gd name="connsiteY1" fmla="*/ 955470 h 1647620"/>
              <a:gd name="connsiteX2" fmla="*/ 112480 w 560155"/>
              <a:gd name="connsiteY2" fmla="*/ 1647620 h 1647620"/>
              <a:gd name="connsiteX3" fmla="*/ 556980 w 560155"/>
              <a:gd name="connsiteY3" fmla="*/ 1647620 h 1647620"/>
              <a:gd name="connsiteX4" fmla="*/ 560155 w 560155"/>
              <a:gd name="connsiteY4" fmla="*/ 15670 h 1647620"/>
              <a:gd name="connsiteX5" fmla="*/ 185505 w 560155"/>
              <a:gd name="connsiteY5" fmla="*/ 2970 h 1647620"/>
              <a:gd name="connsiteX0" fmla="*/ 173047 w 547697"/>
              <a:gd name="connsiteY0" fmla="*/ 2970 h 1647620"/>
              <a:gd name="connsiteX1" fmla="*/ 1597 w 547697"/>
              <a:gd name="connsiteY1" fmla="*/ 952295 h 1647620"/>
              <a:gd name="connsiteX2" fmla="*/ 100022 w 547697"/>
              <a:gd name="connsiteY2" fmla="*/ 1647620 h 1647620"/>
              <a:gd name="connsiteX3" fmla="*/ 544522 w 547697"/>
              <a:gd name="connsiteY3" fmla="*/ 1647620 h 1647620"/>
              <a:gd name="connsiteX4" fmla="*/ 547697 w 547697"/>
              <a:gd name="connsiteY4" fmla="*/ 15670 h 1647620"/>
              <a:gd name="connsiteX5" fmla="*/ 173047 w 547697"/>
              <a:gd name="connsiteY5" fmla="*/ 2970 h 1647620"/>
              <a:gd name="connsiteX0" fmla="*/ 173047 w 547697"/>
              <a:gd name="connsiteY0" fmla="*/ 2970 h 1647620"/>
              <a:gd name="connsiteX1" fmla="*/ 1597 w 547697"/>
              <a:gd name="connsiteY1" fmla="*/ 952295 h 1647620"/>
              <a:gd name="connsiteX2" fmla="*/ 100022 w 547697"/>
              <a:gd name="connsiteY2" fmla="*/ 1647620 h 1647620"/>
              <a:gd name="connsiteX3" fmla="*/ 544522 w 547697"/>
              <a:gd name="connsiteY3" fmla="*/ 1647620 h 1647620"/>
              <a:gd name="connsiteX4" fmla="*/ 547697 w 547697"/>
              <a:gd name="connsiteY4" fmla="*/ 15670 h 1647620"/>
              <a:gd name="connsiteX5" fmla="*/ 173047 w 547697"/>
              <a:gd name="connsiteY5" fmla="*/ 2970 h 1647620"/>
              <a:gd name="connsiteX0" fmla="*/ 153350 w 547050"/>
              <a:gd name="connsiteY0" fmla="*/ 3426 h 1644901"/>
              <a:gd name="connsiteX1" fmla="*/ 950 w 547050"/>
              <a:gd name="connsiteY1" fmla="*/ 949576 h 1644901"/>
              <a:gd name="connsiteX2" fmla="*/ 99375 w 547050"/>
              <a:gd name="connsiteY2" fmla="*/ 1644901 h 1644901"/>
              <a:gd name="connsiteX3" fmla="*/ 543875 w 547050"/>
              <a:gd name="connsiteY3" fmla="*/ 1644901 h 1644901"/>
              <a:gd name="connsiteX4" fmla="*/ 547050 w 547050"/>
              <a:gd name="connsiteY4" fmla="*/ 12951 h 1644901"/>
              <a:gd name="connsiteX5" fmla="*/ 153350 w 547050"/>
              <a:gd name="connsiteY5" fmla="*/ 3426 h 1644901"/>
              <a:gd name="connsiteX0" fmla="*/ 153350 w 547050"/>
              <a:gd name="connsiteY0" fmla="*/ 3426 h 1644901"/>
              <a:gd name="connsiteX1" fmla="*/ 950 w 547050"/>
              <a:gd name="connsiteY1" fmla="*/ 949576 h 1644901"/>
              <a:gd name="connsiteX2" fmla="*/ 99375 w 547050"/>
              <a:gd name="connsiteY2" fmla="*/ 1644901 h 1644901"/>
              <a:gd name="connsiteX3" fmla="*/ 543875 w 547050"/>
              <a:gd name="connsiteY3" fmla="*/ 1644901 h 1644901"/>
              <a:gd name="connsiteX4" fmla="*/ 547050 w 547050"/>
              <a:gd name="connsiteY4" fmla="*/ 12951 h 1644901"/>
              <a:gd name="connsiteX5" fmla="*/ 153350 w 547050"/>
              <a:gd name="connsiteY5" fmla="*/ 3426 h 1644901"/>
              <a:gd name="connsiteX0" fmla="*/ 162753 w 556453"/>
              <a:gd name="connsiteY0" fmla="*/ 3426 h 1644901"/>
              <a:gd name="connsiteX1" fmla="*/ 828 w 556453"/>
              <a:gd name="connsiteY1" fmla="*/ 940051 h 1644901"/>
              <a:gd name="connsiteX2" fmla="*/ 108778 w 556453"/>
              <a:gd name="connsiteY2" fmla="*/ 1644901 h 1644901"/>
              <a:gd name="connsiteX3" fmla="*/ 553278 w 556453"/>
              <a:gd name="connsiteY3" fmla="*/ 1644901 h 1644901"/>
              <a:gd name="connsiteX4" fmla="*/ 556453 w 556453"/>
              <a:gd name="connsiteY4" fmla="*/ 12951 h 1644901"/>
              <a:gd name="connsiteX5" fmla="*/ 162753 w 556453"/>
              <a:gd name="connsiteY5" fmla="*/ 3426 h 1644901"/>
              <a:gd name="connsiteX0" fmla="*/ 162753 w 556453"/>
              <a:gd name="connsiteY0" fmla="*/ 3426 h 1644901"/>
              <a:gd name="connsiteX1" fmla="*/ 828 w 556453"/>
              <a:gd name="connsiteY1" fmla="*/ 940051 h 1644901"/>
              <a:gd name="connsiteX2" fmla="*/ 108778 w 556453"/>
              <a:gd name="connsiteY2" fmla="*/ 1644901 h 1644901"/>
              <a:gd name="connsiteX3" fmla="*/ 553278 w 556453"/>
              <a:gd name="connsiteY3" fmla="*/ 1644901 h 1644901"/>
              <a:gd name="connsiteX4" fmla="*/ 556453 w 556453"/>
              <a:gd name="connsiteY4" fmla="*/ 12951 h 1644901"/>
              <a:gd name="connsiteX5" fmla="*/ 162753 w 556453"/>
              <a:gd name="connsiteY5" fmla="*/ 3426 h 1644901"/>
              <a:gd name="connsiteX0" fmla="*/ 162753 w 556453"/>
              <a:gd name="connsiteY0" fmla="*/ 3426 h 1644901"/>
              <a:gd name="connsiteX1" fmla="*/ 828 w 556453"/>
              <a:gd name="connsiteY1" fmla="*/ 940051 h 1644901"/>
              <a:gd name="connsiteX2" fmla="*/ 108778 w 556453"/>
              <a:gd name="connsiteY2" fmla="*/ 1644901 h 1644901"/>
              <a:gd name="connsiteX3" fmla="*/ 553278 w 556453"/>
              <a:gd name="connsiteY3" fmla="*/ 1644901 h 1644901"/>
              <a:gd name="connsiteX4" fmla="*/ 556453 w 556453"/>
              <a:gd name="connsiteY4" fmla="*/ 12951 h 1644901"/>
              <a:gd name="connsiteX5" fmla="*/ 162753 w 556453"/>
              <a:gd name="connsiteY5" fmla="*/ 3426 h 1644901"/>
              <a:gd name="connsiteX0" fmla="*/ 159616 w 553316"/>
              <a:gd name="connsiteY0" fmla="*/ 3426 h 1644901"/>
              <a:gd name="connsiteX1" fmla="*/ 866 w 553316"/>
              <a:gd name="connsiteY1" fmla="*/ 797176 h 1644901"/>
              <a:gd name="connsiteX2" fmla="*/ 105641 w 553316"/>
              <a:gd name="connsiteY2" fmla="*/ 1644901 h 1644901"/>
              <a:gd name="connsiteX3" fmla="*/ 550141 w 553316"/>
              <a:gd name="connsiteY3" fmla="*/ 1644901 h 1644901"/>
              <a:gd name="connsiteX4" fmla="*/ 553316 w 553316"/>
              <a:gd name="connsiteY4" fmla="*/ 12951 h 1644901"/>
              <a:gd name="connsiteX5" fmla="*/ 159616 w 553316"/>
              <a:gd name="connsiteY5" fmla="*/ 3426 h 1644901"/>
              <a:gd name="connsiteX0" fmla="*/ 159616 w 553316"/>
              <a:gd name="connsiteY0" fmla="*/ 3426 h 1644901"/>
              <a:gd name="connsiteX1" fmla="*/ 866 w 553316"/>
              <a:gd name="connsiteY1" fmla="*/ 778126 h 1644901"/>
              <a:gd name="connsiteX2" fmla="*/ 105641 w 553316"/>
              <a:gd name="connsiteY2" fmla="*/ 1644901 h 1644901"/>
              <a:gd name="connsiteX3" fmla="*/ 550141 w 553316"/>
              <a:gd name="connsiteY3" fmla="*/ 1644901 h 1644901"/>
              <a:gd name="connsiteX4" fmla="*/ 553316 w 553316"/>
              <a:gd name="connsiteY4" fmla="*/ 12951 h 1644901"/>
              <a:gd name="connsiteX5" fmla="*/ 159616 w 553316"/>
              <a:gd name="connsiteY5" fmla="*/ 3426 h 16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316" h="1644901">
                <a:moveTo>
                  <a:pt x="159616" y="3426"/>
                </a:moveTo>
                <a:cubicBezTo>
                  <a:pt x="119399" y="149476"/>
                  <a:pt x="9862" y="504547"/>
                  <a:pt x="866" y="778126"/>
                </a:cubicBezTo>
                <a:cubicBezTo>
                  <a:pt x="-8130" y="1051705"/>
                  <a:pt x="54841" y="1419476"/>
                  <a:pt x="105641" y="1644901"/>
                </a:cubicBezTo>
                <a:lnTo>
                  <a:pt x="550141" y="1644901"/>
                </a:lnTo>
                <a:cubicBezTo>
                  <a:pt x="464416" y="1261784"/>
                  <a:pt x="451716" y="447926"/>
                  <a:pt x="553316" y="12951"/>
                </a:cubicBezTo>
                <a:cubicBezTo>
                  <a:pt x="442191" y="6601"/>
                  <a:pt x="314133" y="-6099"/>
                  <a:pt x="159616" y="3426"/>
                </a:cubicBezTo>
                <a:close/>
              </a:path>
            </a:pathLst>
          </a:custGeom>
          <a:noFill/>
          <a:ln w="25400" cap="flat" cmpd="sng" algn="ctr">
            <a:solidFill>
              <a:srgbClr val="C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Tree>
    <p:extLst>
      <p:ext uri="{BB962C8B-B14F-4D97-AF65-F5344CB8AC3E}">
        <p14:creationId xmlns:p14="http://schemas.microsoft.com/office/powerpoint/2010/main" val="409640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Multi-resolution shading</a:t>
            </a:r>
            <a:endParaRPr lang="en-US"/>
          </a:p>
        </p:txBody>
      </p:sp>
      <p:sp>
        <p:nvSpPr>
          <p:cNvPr id="4" name="Text Placeholder 3"/>
          <p:cNvSpPr>
            <a:spLocks noGrp="1"/>
          </p:cNvSpPr>
          <p:nvPr>
            <p:ph type="body" sz="quarter" idx="10"/>
          </p:nvPr>
        </p:nvSpPr>
        <p:spPr/>
        <p:txBody>
          <a:bodyPr/>
          <a:lstStyle/>
          <a:p>
            <a:r>
              <a:rPr lang="en-US" smtClean="0"/>
              <a:t>Subdivide the image, and shrink the outskirts</a:t>
            </a:r>
            <a:endParaRPr lang="en-US"/>
          </a:p>
        </p:txBody>
      </p:sp>
      <p:grpSp>
        <p:nvGrpSpPr>
          <p:cNvPr id="11" name="Group 10"/>
          <p:cNvGrpSpPr/>
          <p:nvPr/>
        </p:nvGrpSpPr>
        <p:grpSpPr>
          <a:xfrm>
            <a:off x="5850562" y="1833530"/>
            <a:ext cx="3101575" cy="3812009"/>
            <a:chOff x="5885463" y="1335444"/>
            <a:chExt cx="3395393" cy="4173128"/>
          </a:xfrm>
        </p:grpSpPr>
        <p:sp>
          <p:nvSpPr>
            <p:cNvPr id="12" name="Rectangle 11"/>
            <p:cNvSpPr/>
            <p:nvPr/>
          </p:nvSpPr>
          <p:spPr>
            <a:xfrm>
              <a:off x="5885463" y="1335444"/>
              <a:ext cx="3395392" cy="4162636"/>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p:spPr>
          <p:txBody>
            <a:bodyPr lIns="91422" tIns="45710" rIns="91422" bIns="45710" rtlCol="0" anchor="ctr"/>
            <a:lstStyle/>
            <a:p>
              <a:pPr algn="ctr" defTabSz="914220" fontAlgn="auto">
                <a:spcBef>
                  <a:spcPts val="0"/>
                </a:spcBef>
                <a:spcAft>
                  <a:spcPts val="0"/>
                </a:spcAft>
              </a:pPr>
              <a:endParaRPr lang="en-US" sz="1600" kern="0">
                <a:solidFill>
                  <a:srgbClr val="FFFFFF"/>
                </a:solidFill>
                <a:latin typeface="Trebuchet MS"/>
                <a:ea typeface="MS PGothic" pitchFamily="34" charset="-128"/>
              </a:endParaRPr>
            </a:p>
          </p:txBody>
        </p:sp>
        <p:cxnSp>
          <p:nvCxnSpPr>
            <p:cNvPr id="13" name="Straight Connector 12"/>
            <p:cNvCxnSpPr/>
            <p:nvPr/>
          </p:nvCxnSpPr>
          <p:spPr>
            <a:xfrm>
              <a:off x="5885463" y="1335444"/>
              <a:ext cx="449401" cy="395716"/>
            </a:xfrm>
            <a:prstGeom prst="line">
              <a:avLst/>
            </a:prstGeom>
            <a:noFill/>
            <a:ln w="9525" cap="flat" cmpd="sng" algn="ctr">
              <a:gradFill>
                <a:gsLst>
                  <a:gs pos="0">
                    <a:srgbClr val="B3B3B3">
                      <a:alpha val="0"/>
                    </a:srgbClr>
                  </a:gs>
                  <a:gs pos="50000">
                    <a:srgbClr val="B3B3B3"/>
                  </a:gs>
                  <a:gs pos="100000">
                    <a:srgbClr val="B3B3B3">
                      <a:alpha val="0"/>
                    </a:srgbClr>
                  </a:gs>
                </a:gsLst>
                <a:lin ang="0" scaled="0"/>
              </a:gradFill>
              <a:prstDash val="lgDash"/>
            </a:ln>
            <a:effectLst/>
          </p:spPr>
        </p:cxnSp>
        <p:cxnSp>
          <p:nvCxnSpPr>
            <p:cNvPr id="14" name="Straight Connector 13"/>
            <p:cNvCxnSpPr/>
            <p:nvPr/>
          </p:nvCxnSpPr>
          <p:spPr>
            <a:xfrm flipH="1">
              <a:off x="8798932" y="1347892"/>
              <a:ext cx="481924" cy="383268"/>
            </a:xfrm>
            <a:prstGeom prst="line">
              <a:avLst/>
            </a:prstGeom>
            <a:noFill/>
            <a:ln w="9525" cap="flat" cmpd="sng" algn="ctr">
              <a:gradFill>
                <a:gsLst>
                  <a:gs pos="0">
                    <a:srgbClr val="B3B3B3">
                      <a:alpha val="0"/>
                    </a:srgbClr>
                  </a:gs>
                  <a:gs pos="50000">
                    <a:srgbClr val="B3B3B3"/>
                  </a:gs>
                  <a:gs pos="100000">
                    <a:srgbClr val="B3B3B3">
                      <a:alpha val="0"/>
                    </a:srgbClr>
                  </a:gs>
                </a:gsLst>
                <a:lin ang="0" scaled="0"/>
              </a:gradFill>
              <a:prstDash val="lgDash"/>
            </a:ln>
            <a:effectLst/>
          </p:spPr>
        </p:cxnSp>
        <p:grpSp>
          <p:nvGrpSpPr>
            <p:cNvPr id="15" name="Group 14"/>
            <p:cNvGrpSpPr/>
            <p:nvPr/>
          </p:nvGrpSpPr>
          <p:grpSpPr>
            <a:xfrm>
              <a:off x="6334864" y="1724785"/>
              <a:ext cx="2475297" cy="2930992"/>
              <a:chOff x="7130717" y="2127556"/>
              <a:chExt cx="2475297" cy="2930992"/>
            </a:xfrm>
          </p:grpSpPr>
          <p:pic>
            <p:nvPicPr>
              <p:cNvPr id="18" name="Picture 17" descr="C:\Users\nreed\vr\multires-press-kit\multires-with-split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50193"/>
              <a:stretch/>
            </p:blipFill>
            <p:spPr bwMode="auto">
              <a:xfrm>
                <a:off x="7143928" y="2133931"/>
                <a:ext cx="2462086" cy="2924617"/>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flipH="1">
                <a:off x="7512673" y="2127556"/>
                <a:ext cx="14283" cy="2930992"/>
              </a:xfrm>
              <a:prstGeom prst="line">
                <a:avLst/>
              </a:prstGeom>
              <a:noFill/>
              <a:ln w="12700" cap="flat" cmpd="sng" algn="ctr">
                <a:solidFill>
                  <a:srgbClr val="FFFFFF"/>
                </a:solidFill>
                <a:prstDash val="solid"/>
              </a:ln>
              <a:effectLst/>
            </p:spPr>
          </p:cxnSp>
          <p:cxnSp>
            <p:nvCxnSpPr>
              <p:cNvPr id="20" name="Straight Connector 19"/>
              <p:cNvCxnSpPr/>
              <p:nvPr/>
            </p:nvCxnSpPr>
            <p:spPr>
              <a:xfrm>
                <a:off x="9269756" y="2133931"/>
                <a:ext cx="1" cy="2924617"/>
              </a:xfrm>
              <a:prstGeom prst="line">
                <a:avLst/>
              </a:prstGeom>
              <a:noFill/>
              <a:ln w="12700" cap="flat" cmpd="sng" algn="ctr">
                <a:solidFill>
                  <a:srgbClr val="FFFFFF"/>
                </a:solidFill>
                <a:prstDash val="solid"/>
              </a:ln>
              <a:effectLst/>
            </p:spPr>
          </p:cxnSp>
          <p:cxnSp>
            <p:nvCxnSpPr>
              <p:cNvPr id="21" name="Straight Connector 20"/>
              <p:cNvCxnSpPr/>
              <p:nvPr/>
            </p:nvCxnSpPr>
            <p:spPr>
              <a:xfrm flipH="1" flipV="1">
                <a:off x="7141946" y="2473694"/>
                <a:ext cx="2452839" cy="9580"/>
              </a:xfrm>
              <a:prstGeom prst="line">
                <a:avLst/>
              </a:prstGeom>
              <a:noFill/>
              <a:ln w="12700" cap="flat" cmpd="sng" algn="ctr">
                <a:solidFill>
                  <a:srgbClr val="FFFFFF"/>
                </a:solidFill>
                <a:prstDash val="solid"/>
              </a:ln>
              <a:effectLst/>
            </p:spPr>
          </p:cxnSp>
          <p:cxnSp>
            <p:nvCxnSpPr>
              <p:cNvPr id="22" name="Straight Connector 21"/>
              <p:cNvCxnSpPr/>
              <p:nvPr/>
            </p:nvCxnSpPr>
            <p:spPr>
              <a:xfrm flipH="1" flipV="1">
                <a:off x="7130717" y="4570922"/>
                <a:ext cx="2475297" cy="9668"/>
              </a:xfrm>
              <a:prstGeom prst="line">
                <a:avLst/>
              </a:prstGeom>
              <a:noFill/>
              <a:ln w="12700" cap="flat" cmpd="sng" algn="ctr">
                <a:solidFill>
                  <a:srgbClr val="FFFFFF"/>
                </a:solidFill>
                <a:prstDash val="solid"/>
              </a:ln>
              <a:effectLst/>
            </p:spPr>
          </p:cxnSp>
        </p:grpSp>
        <p:cxnSp>
          <p:nvCxnSpPr>
            <p:cNvPr id="16" name="Straight Connector 15"/>
            <p:cNvCxnSpPr/>
            <p:nvPr/>
          </p:nvCxnSpPr>
          <p:spPr>
            <a:xfrm flipH="1">
              <a:off x="5885465" y="4655777"/>
              <a:ext cx="462610" cy="852795"/>
            </a:xfrm>
            <a:prstGeom prst="line">
              <a:avLst/>
            </a:prstGeom>
            <a:noFill/>
            <a:ln w="9525" cap="flat" cmpd="sng" algn="ctr">
              <a:gradFill>
                <a:gsLst>
                  <a:gs pos="0">
                    <a:srgbClr val="B3B3B3">
                      <a:alpha val="0"/>
                    </a:srgbClr>
                  </a:gs>
                  <a:gs pos="50000">
                    <a:srgbClr val="B3B3B3"/>
                  </a:gs>
                  <a:gs pos="100000">
                    <a:srgbClr val="B3B3B3">
                      <a:alpha val="0"/>
                    </a:srgbClr>
                  </a:gs>
                </a:gsLst>
                <a:lin ang="0" scaled="0"/>
              </a:gradFill>
              <a:prstDash val="lgDash"/>
            </a:ln>
            <a:effectLst/>
          </p:spPr>
        </p:cxnSp>
        <p:cxnSp>
          <p:nvCxnSpPr>
            <p:cNvPr id="17" name="Straight Connector 16"/>
            <p:cNvCxnSpPr/>
            <p:nvPr/>
          </p:nvCxnSpPr>
          <p:spPr>
            <a:xfrm>
              <a:off x="8810161" y="4655777"/>
              <a:ext cx="470694" cy="820109"/>
            </a:xfrm>
            <a:prstGeom prst="line">
              <a:avLst/>
            </a:prstGeom>
            <a:noFill/>
            <a:ln w="9525" cap="flat" cmpd="sng" algn="ctr">
              <a:gradFill>
                <a:gsLst>
                  <a:gs pos="0">
                    <a:srgbClr val="B3B3B3">
                      <a:alpha val="0"/>
                    </a:srgbClr>
                  </a:gs>
                  <a:gs pos="50000">
                    <a:srgbClr val="B3B3B3"/>
                  </a:gs>
                  <a:gs pos="100000">
                    <a:srgbClr val="B3B3B3">
                      <a:alpha val="0"/>
                    </a:srgbClr>
                  </a:gs>
                </a:gsLst>
                <a:lin ang="0" scaled="0"/>
              </a:gradFill>
              <a:prstDash val="lgDash"/>
            </a:ln>
            <a:effectLst/>
          </p:spPr>
        </p:cxnSp>
      </p:grpSp>
      <p:grpSp>
        <p:nvGrpSpPr>
          <p:cNvPr id="23" name="Group 22"/>
          <p:cNvGrpSpPr/>
          <p:nvPr/>
        </p:nvGrpSpPr>
        <p:grpSpPr>
          <a:xfrm>
            <a:off x="2017109" y="1833530"/>
            <a:ext cx="3100755" cy="3812009"/>
            <a:chOff x="11110529" y="706057"/>
            <a:chExt cx="3391663" cy="4169646"/>
          </a:xfrm>
        </p:grpSpPr>
        <p:pic>
          <p:nvPicPr>
            <p:cNvPr id="24" name="Picture 23" descr="C:\Users\nreed\vr\multires-press-kit\prewar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9930"/>
            <a:stretch/>
          </p:blipFill>
          <p:spPr bwMode="auto">
            <a:xfrm>
              <a:off x="11114222" y="715473"/>
              <a:ext cx="3387970" cy="4160230"/>
            </a:xfrm>
            <a:prstGeom prst="rect">
              <a:avLst/>
            </a:prstGeom>
            <a:gradFill>
              <a:gsLst>
                <a:gs pos="0">
                  <a:srgbClr val="191919"/>
                </a:gs>
                <a:gs pos="100000">
                  <a:srgbClr val="000000"/>
                </a:gs>
              </a:gsLst>
              <a:lin ang="5400000" scaled="0"/>
            </a:gradFill>
            <a:ln w="9525" cap="flat" cmpd="sng" algn="ctr">
              <a:solidFill>
                <a:srgbClr val="404040"/>
              </a:solidFill>
              <a:prstDash val="solid"/>
            </a:ln>
            <a:effectLst/>
            <a:extLst/>
          </p:spPr>
        </p:pic>
        <p:cxnSp>
          <p:nvCxnSpPr>
            <p:cNvPr id="25" name="Straight Connector 24"/>
            <p:cNvCxnSpPr/>
            <p:nvPr/>
          </p:nvCxnSpPr>
          <p:spPr>
            <a:xfrm flipH="1" flipV="1">
              <a:off x="11110529" y="3504693"/>
              <a:ext cx="3387970" cy="33077"/>
            </a:xfrm>
            <a:prstGeom prst="line">
              <a:avLst/>
            </a:prstGeom>
            <a:noFill/>
            <a:ln w="12700" cap="flat" cmpd="sng" algn="ctr">
              <a:solidFill>
                <a:srgbClr val="FFFFFF"/>
              </a:solidFill>
              <a:prstDash val="solid"/>
            </a:ln>
            <a:effectLst/>
          </p:spPr>
        </p:cxnSp>
        <p:cxnSp>
          <p:nvCxnSpPr>
            <p:cNvPr id="26" name="Straight Connector 25"/>
            <p:cNvCxnSpPr/>
            <p:nvPr/>
          </p:nvCxnSpPr>
          <p:spPr>
            <a:xfrm flipH="1">
              <a:off x="11134593" y="1442008"/>
              <a:ext cx="3363906" cy="0"/>
            </a:xfrm>
            <a:prstGeom prst="line">
              <a:avLst/>
            </a:prstGeom>
            <a:noFill/>
            <a:ln w="12700" cap="flat" cmpd="sng" algn="ctr">
              <a:solidFill>
                <a:srgbClr val="FFFFFF"/>
              </a:solidFill>
              <a:prstDash val="solid"/>
            </a:ln>
            <a:effectLst/>
          </p:spPr>
        </p:cxnSp>
        <p:cxnSp>
          <p:nvCxnSpPr>
            <p:cNvPr id="27" name="Straight Connector 26"/>
            <p:cNvCxnSpPr/>
            <p:nvPr/>
          </p:nvCxnSpPr>
          <p:spPr>
            <a:xfrm>
              <a:off x="12061461" y="707661"/>
              <a:ext cx="1603" cy="4160810"/>
            </a:xfrm>
            <a:prstGeom prst="line">
              <a:avLst/>
            </a:prstGeom>
            <a:noFill/>
            <a:ln w="12700" cap="flat" cmpd="sng" algn="ctr">
              <a:solidFill>
                <a:srgbClr val="FFFFFF"/>
              </a:solidFill>
              <a:prstDash val="solid"/>
            </a:ln>
            <a:effectLst/>
          </p:spPr>
        </p:cxnSp>
        <p:cxnSp>
          <p:nvCxnSpPr>
            <p:cNvPr id="28" name="Straight Connector 27"/>
            <p:cNvCxnSpPr/>
            <p:nvPr/>
          </p:nvCxnSpPr>
          <p:spPr>
            <a:xfrm>
              <a:off x="13811655" y="706057"/>
              <a:ext cx="1603" cy="4160810"/>
            </a:xfrm>
            <a:prstGeom prst="line">
              <a:avLst/>
            </a:prstGeom>
            <a:noFill/>
            <a:ln w="12700" cap="flat" cmpd="sng" algn="ctr">
              <a:solidFill>
                <a:srgbClr val="FFFFFF"/>
              </a:solidFill>
              <a:prstDash val="solid"/>
            </a:ln>
            <a:effectLst/>
          </p:spPr>
        </p:cxnSp>
      </p:grpSp>
      <p:sp>
        <p:nvSpPr>
          <p:cNvPr id="29" name="Right Arrow 28"/>
          <p:cNvSpPr/>
          <p:nvPr/>
        </p:nvSpPr>
        <p:spPr>
          <a:xfrm>
            <a:off x="5083835" y="3524674"/>
            <a:ext cx="713538" cy="430376"/>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algn="ctr" defTabSz="457200" fontAlgn="auto">
              <a:spcBef>
                <a:spcPts val="0"/>
              </a:spcBef>
              <a:spcAft>
                <a:spcPts val="0"/>
              </a:spcAft>
              <a:defRPr/>
            </a:pPr>
            <a:endParaRPr lang="en-US" kern="0" smtClean="0">
              <a:solidFill>
                <a:srgbClr val="FFFFFF"/>
              </a:solidFill>
              <a:latin typeface="Trebuchet MS"/>
              <a:ea typeface="MS PGothic" pitchFamily="34" charset="-128"/>
            </a:endParaRPr>
          </a:p>
        </p:txBody>
      </p:sp>
    </p:spTree>
    <p:extLst>
      <p:ext uri="{BB962C8B-B14F-4D97-AF65-F5344CB8AC3E}">
        <p14:creationId xmlns:p14="http://schemas.microsoft.com/office/powerpoint/2010/main" val="388741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Multi-resolution shading</a:t>
            </a:r>
          </a:p>
        </p:txBody>
      </p:sp>
      <p:sp>
        <p:nvSpPr>
          <p:cNvPr id="4" name="Text Placeholder 3"/>
          <p:cNvSpPr>
            <a:spLocks noGrp="1"/>
          </p:cNvSpPr>
          <p:nvPr>
            <p:ph type="body" sz="quarter" idx="10"/>
          </p:nvPr>
        </p:nvSpPr>
        <p:spPr/>
        <p:txBody>
          <a:bodyPr/>
          <a:lstStyle/>
          <a:p>
            <a:r>
              <a:rPr lang="en-US" smtClean="0"/>
              <a:t>Fast viewport broadcast on NVIDIA Maxwell GPUs</a:t>
            </a:r>
            <a:endParaRPr lang="en-US"/>
          </a:p>
        </p:txBody>
      </p:sp>
      <p:sp>
        <p:nvSpPr>
          <p:cNvPr id="5" name="Right Arrow 4"/>
          <p:cNvSpPr/>
          <p:nvPr/>
        </p:nvSpPr>
        <p:spPr>
          <a:xfrm rot="1062369">
            <a:off x="6163911" y="4726079"/>
            <a:ext cx="1234254" cy="503951"/>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6" name="Right Arrow 5"/>
          <p:cNvSpPr/>
          <p:nvPr/>
        </p:nvSpPr>
        <p:spPr>
          <a:xfrm rot="21135618">
            <a:off x="6182999" y="3120367"/>
            <a:ext cx="1234254" cy="503951"/>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7" name="Right Arrow 6"/>
          <p:cNvSpPr/>
          <p:nvPr/>
        </p:nvSpPr>
        <p:spPr>
          <a:xfrm rot="20116170">
            <a:off x="5947616" y="2177775"/>
            <a:ext cx="1234254" cy="503951"/>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8" name="Freeform 7"/>
          <p:cNvSpPr/>
          <p:nvPr/>
        </p:nvSpPr>
        <p:spPr>
          <a:xfrm>
            <a:off x="4426807" y="2196141"/>
            <a:ext cx="1240118" cy="2394223"/>
          </a:xfrm>
          <a:custGeom>
            <a:avLst/>
            <a:gdLst>
              <a:gd name="connsiteX0" fmla="*/ 0 w 789271"/>
              <a:gd name="connsiteY0" fmla="*/ 1270535 h 1270535"/>
              <a:gd name="connsiteX1" fmla="*/ 346509 w 789271"/>
              <a:gd name="connsiteY1" fmla="*/ 0 h 1270535"/>
              <a:gd name="connsiteX2" fmla="*/ 789271 w 789271"/>
              <a:gd name="connsiteY2" fmla="*/ 847023 h 1270535"/>
              <a:gd name="connsiteX3" fmla="*/ 0 w 789271"/>
              <a:gd name="connsiteY3" fmla="*/ 1270535 h 1270535"/>
            </a:gdLst>
            <a:ahLst/>
            <a:cxnLst>
              <a:cxn ang="0">
                <a:pos x="connsiteX0" y="connsiteY0"/>
              </a:cxn>
              <a:cxn ang="0">
                <a:pos x="connsiteX1" y="connsiteY1"/>
              </a:cxn>
              <a:cxn ang="0">
                <a:pos x="connsiteX2" y="connsiteY2"/>
              </a:cxn>
              <a:cxn ang="0">
                <a:pos x="connsiteX3" y="connsiteY3"/>
              </a:cxn>
            </a:cxnLst>
            <a:rect l="l" t="t" r="r" b="b"/>
            <a:pathLst>
              <a:path w="789271" h="1270535">
                <a:moveTo>
                  <a:pt x="0" y="1270535"/>
                </a:moveTo>
                <a:lnTo>
                  <a:pt x="346509" y="0"/>
                </a:lnTo>
                <a:lnTo>
                  <a:pt x="789271" y="847023"/>
                </a:lnTo>
                <a:lnTo>
                  <a:pt x="0" y="1270535"/>
                </a:lnTo>
                <a:close/>
              </a:path>
            </a:pathLst>
          </a:custGeom>
          <a:solidFill>
            <a:srgbClr val="76B900">
              <a:lumMod val="75000"/>
            </a:srgbClr>
          </a:solidFill>
          <a:ln w="9525" cap="flat" cmpd="sng" algn="ctr">
            <a:solidFill>
              <a:srgbClr val="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9" name="TextBox 8"/>
          <p:cNvSpPr txBox="1"/>
          <p:nvPr/>
        </p:nvSpPr>
        <p:spPr>
          <a:xfrm>
            <a:off x="7492639" y="1908765"/>
            <a:ext cx="1580113" cy="424732"/>
          </a:xfrm>
          <a:prstGeom prst="rect">
            <a:avLst/>
          </a:prstGeom>
          <a:noFill/>
        </p:spPr>
        <p:txBody>
          <a:bodyPr wrap="none" rtlCol="0" anchor="ctr">
            <a:spAutoFit/>
          </a:bodyPr>
          <a:lstStyle/>
          <a:p>
            <a:pPr defTabSz="457200">
              <a:lnSpc>
                <a:spcPct val="90000"/>
              </a:lnSpc>
            </a:pPr>
            <a:r>
              <a:rPr lang="en-US" sz="2400" dirty="0" smtClean="0">
                <a:solidFill>
                  <a:srgbClr val="FFFFFF"/>
                </a:solidFill>
                <a:latin typeface="Myriad Pro" panose="020B0503030403020204" pitchFamily="34" charset="0"/>
              </a:rPr>
              <a:t>Viewport 1</a:t>
            </a:r>
          </a:p>
        </p:txBody>
      </p:sp>
      <p:sp>
        <p:nvSpPr>
          <p:cNvPr id="10" name="TextBox 9"/>
          <p:cNvSpPr txBox="1"/>
          <p:nvPr/>
        </p:nvSpPr>
        <p:spPr>
          <a:xfrm>
            <a:off x="7492639" y="3122602"/>
            <a:ext cx="1580113" cy="424732"/>
          </a:xfrm>
          <a:prstGeom prst="rect">
            <a:avLst/>
          </a:prstGeom>
          <a:noFill/>
        </p:spPr>
        <p:txBody>
          <a:bodyPr wrap="none" rtlCol="0" anchor="ctr">
            <a:spAutoFit/>
          </a:bodyPr>
          <a:lstStyle/>
          <a:p>
            <a:pPr defTabSz="457200">
              <a:lnSpc>
                <a:spcPct val="90000"/>
              </a:lnSpc>
            </a:pPr>
            <a:r>
              <a:rPr lang="en-US" sz="2400" dirty="0" smtClean="0">
                <a:solidFill>
                  <a:srgbClr val="FFFFFF"/>
                </a:solidFill>
                <a:latin typeface="Myriad Pro" panose="020B0503030403020204" pitchFamily="34" charset="0"/>
              </a:rPr>
              <a:t>Viewport 2</a:t>
            </a:r>
          </a:p>
        </p:txBody>
      </p:sp>
      <p:sp>
        <p:nvSpPr>
          <p:cNvPr id="11" name="TextBox 10"/>
          <p:cNvSpPr txBox="1"/>
          <p:nvPr/>
        </p:nvSpPr>
        <p:spPr>
          <a:xfrm>
            <a:off x="7470197" y="4989620"/>
            <a:ext cx="1624997" cy="424732"/>
          </a:xfrm>
          <a:prstGeom prst="rect">
            <a:avLst/>
          </a:prstGeom>
          <a:noFill/>
        </p:spPr>
        <p:txBody>
          <a:bodyPr wrap="none" rtlCol="0" anchor="ctr">
            <a:spAutoFit/>
          </a:bodyPr>
          <a:lstStyle/>
          <a:p>
            <a:pPr defTabSz="457200">
              <a:lnSpc>
                <a:spcPct val="90000"/>
              </a:lnSpc>
            </a:pPr>
            <a:r>
              <a:rPr lang="en-US" sz="2400" dirty="0" smtClean="0">
                <a:solidFill>
                  <a:srgbClr val="FFFFFF"/>
                </a:solidFill>
                <a:latin typeface="Myriad Pro" panose="020B0503030403020204" pitchFamily="34" charset="0"/>
              </a:rPr>
              <a:t>Viewport N</a:t>
            </a:r>
          </a:p>
        </p:txBody>
      </p:sp>
      <p:sp>
        <p:nvSpPr>
          <p:cNvPr id="12" name="TextBox 11"/>
          <p:cNvSpPr txBox="1"/>
          <p:nvPr/>
        </p:nvSpPr>
        <p:spPr>
          <a:xfrm>
            <a:off x="8079755" y="4028409"/>
            <a:ext cx="405880" cy="480131"/>
          </a:xfrm>
          <a:prstGeom prst="rect">
            <a:avLst/>
          </a:prstGeom>
          <a:noFill/>
        </p:spPr>
        <p:txBody>
          <a:bodyPr wrap="none" rtlCol="0" anchor="ctr">
            <a:spAutoFit/>
          </a:bodyPr>
          <a:lstStyle/>
          <a:p>
            <a:pPr defTabSz="457200">
              <a:lnSpc>
                <a:spcPct val="90000"/>
              </a:lnSpc>
            </a:pPr>
            <a:r>
              <a:rPr lang="en-US" sz="2800" smtClean="0">
                <a:solidFill>
                  <a:srgbClr val="FFFFFF"/>
                </a:solidFill>
                <a:latin typeface="Myriad Pro" panose="020B0503030403020204" pitchFamily="34" charset="0"/>
              </a:rPr>
              <a:t>...</a:t>
            </a:r>
            <a:endParaRPr lang="en-US" sz="2800" dirty="0" smtClean="0">
              <a:solidFill>
                <a:srgbClr val="FFFFFF"/>
              </a:solidFill>
              <a:latin typeface="Myriad Pro" panose="020B0503030403020204" pitchFamily="34" charset="0"/>
            </a:endParaRPr>
          </a:p>
        </p:txBody>
      </p:sp>
      <p:sp>
        <p:nvSpPr>
          <p:cNvPr id="13" name="TextBox 12"/>
          <p:cNvSpPr txBox="1"/>
          <p:nvPr/>
        </p:nvSpPr>
        <p:spPr>
          <a:xfrm>
            <a:off x="786749" y="3273923"/>
            <a:ext cx="2567819" cy="424732"/>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anose="020B0503030403020204" pitchFamily="34" charset="0"/>
              </a:rPr>
              <a:t>Geometry Pipeline</a:t>
            </a:r>
            <a:endParaRPr lang="en-US" sz="2400" dirty="0" smtClean="0">
              <a:solidFill>
                <a:srgbClr val="FFFFFF"/>
              </a:solidFill>
              <a:latin typeface="Myriad Pro" panose="020B0503030403020204" pitchFamily="34" charset="0"/>
            </a:endParaRPr>
          </a:p>
        </p:txBody>
      </p:sp>
      <p:sp>
        <p:nvSpPr>
          <p:cNvPr id="14" name="Right Arrow 13"/>
          <p:cNvSpPr/>
          <p:nvPr/>
        </p:nvSpPr>
        <p:spPr>
          <a:xfrm>
            <a:off x="3448303" y="3250924"/>
            <a:ext cx="791034"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Tree>
    <p:extLst>
      <p:ext uri="{BB962C8B-B14F-4D97-AF65-F5344CB8AC3E}">
        <p14:creationId xmlns:p14="http://schemas.microsoft.com/office/powerpoint/2010/main" val="144236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Standard rendering</a:t>
            </a:r>
            <a:endParaRPr lang="en-US"/>
          </a:p>
        </p:txBody>
      </p:sp>
      <p:sp>
        <p:nvSpPr>
          <p:cNvPr id="4" name="Text Placeholder 3"/>
          <p:cNvSpPr>
            <a:spLocks noGrp="1"/>
          </p:cNvSpPr>
          <p:nvPr>
            <p:ph type="body" sz="quarter" idx="10"/>
          </p:nvPr>
        </p:nvSpPr>
        <p:spPr/>
        <p:txBody>
          <a:bodyPr/>
          <a:lstStyle/>
          <a:p>
            <a:r>
              <a:rPr lang="en-US" smtClean="0"/>
              <a:t>Maximum density everywhere</a:t>
            </a:r>
            <a:endParaRPr lang="en-US"/>
          </a:p>
        </p:txBody>
      </p:sp>
      <p:sp>
        <p:nvSpPr>
          <p:cNvPr id="7" name="Content Placeholder 1"/>
          <p:cNvSpPr txBox="1">
            <a:spLocks/>
          </p:cNvSpPr>
          <p:nvPr/>
        </p:nvSpPr>
        <p:spPr bwMode="auto">
          <a:xfrm>
            <a:off x="6505731" y="4383933"/>
            <a:ext cx="3874958" cy="574936"/>
          </a:xfrm>
          <a:prstGeom prst="rect">
            <a:avLst/>
          </a:prstGeom>
          <a:noFill/>
          <a:ln w="9525">
            <a:noFill/>
            <a:miter lim="800000"/>
            <a:headEnd/>
            <a:tailEnd/>
          </a:ln>
        </p:spPr>
        <p:txBody>
          <a:bodyPr vert="horz" wrap="square" lIns="91386" tIns="45690" rIns="91386" bIns="45690" numCol="1" anchor="t" anchorCtr="0" compatLnSpc="1">
            <a:prstTxWarp prst="textNoShape">
              <a:avLst/>
            </a:prstTxWarp>
          </a:bodyPr>
          <a:lstStyle>
            <a:lvl1pPr marL="174625" indent="-228600" algn="l" rtl="0" fontAlgn="base">
              <a:lnSpc>
                <a:spcPct val="90000"/>
              </a:lnSpc>
              <a:spcBef>
                <a:spcPts val="2400"/>
              </a:spcBef>
              <a:spcAft>
                <a:spcPct val="0"/>
              </a:spcAft>
              <a:buSzPct val="100000"/>
              <a:buFontTx/>
              <a:buBlip>
                <a:blip r:embed="rId3"/>
              </a:buBlip>
              <a:defRPr sz="2800" b="0" baseline="0">
                <a:solidFill>
                  <a:schemeClr val="bg2"/>
                </a:solidFill>
                <a:latin typeface="+mn-lt"/>
                <a:ea typeface="+mn-ea"/>
                <a:cs typeface="+mn-cs"/>
              </a:defRPr>
            </a:lvl1pPr>
            <a:lvl2pPr marL="463550" indent="-182880" algn="l" rtl="0" fontAlgn="base">
              <a:lnSpc>
                <a:spcPct val="90000"/>
              </a:lnSpc>
              <a:spcBef>
                <a:spcPct val="20000"/>
              </a:spcBef>
              <a:spcAft>
                <a:spcPct val="0"/>
              </a:spcAft>
              <a:buSzPct val="100000"/>
              <a:buFontTx/>
              <a:buBlip>
                <a:blip r:embed="rId3"/>
              </a:buBlip>
              <a:defRPr sz="2400" b="0" baseline="0">
                <a:solidFill>
                  <a:schemeClr val="bg2"/>
                </a:solidFill>
                <a:latin typeface="+mn-lt"/>
              </a:defRPr>
            </a:lvl2pPr>
            <a:lvl3pPr marL="914400" indent="-146304" algn="l" rtl="0" fontAlgn="base">
              <a:spcBef>
                <a:spcPct val="20000"/>
              </a:spcBef>
              <a:spcAft>
                <a:spcPct val="0"/>
              </a:spcAft>
              <a:buSzPct val="100000"/>
              <a:buFontTx/>
              <a:buBlip>
                <a:blip r:embed="rId3"/>
              </a:buBlip>
              <a:defRPr sz="2000" b="0">
                <a:solidFill>
                  <a:schemeClr val="bg2"/>
                </a:solidFill>
                <a:latin typeface="+mn-lt"/>
              </a:defRPr>
            </a:lvl3pPr>
            <a:lvl4pPr marL="1377950" indent="-146304" algn="l" rtl="0" fontAlgn="base">
              <a:spcBef>
                <a:spcPct val="20000"/>
              </a:spcBef>
              <a:spcAft>
                <a:spcPct val="0"/>
              </a:spcAft>
              <a:buFontTx/>
              <a:buBlip>
                <a:blip r:embed="rId3"/>
              </a:buBlip>
              <a:defRPr sz="2000">
                <a:solidFill>
                  <a:schemeClr val="bg2"/>
                </a:solidFill>
                <a:latin typeface="+mn-lt"/>
              </a:defRPr>
            </a:lvl4pPr>
            <a:lvl5pPr marL="1828800" indent="-146304" algn="l" rtl="0" fontAlgn="base">
              <a:spcBef>
                <a:spcPct val="20000"/>
              </a:spcBef>
              <a:spcAft>
                <a:spcPct val="0"/>
              </a:spcAft>
              <a:buFontTx/>
              <a:buBlip>
                <a:blip r:embed="rId3"/>
              </a:buBlip>
              <a:defRPr sz="2000">
                <a:solidFill>
                  <a:schemeClr val="bg2"/>
                </a:solidFill>
                <a:latin typeface="+mn-lt"/>
              </a:defRPr>
            </a:lvl5pPr>
            <a:lvl6pPr marL="2573392" indent="-228464" algn="l" rtl="0" eaLnBrk="1" fontAlgn="base" hangingPunct="1">
              <a:spcBef>
                <a:spcPct val="20000"/>
              </a:spcBef>
              <a:spcAft>
                <a:spcPct val="0"/>
              </a:spcAft>
              <a:buChar char="»"/>
              <a:defRPr sz="2000">
                <a:solidFill>
                  <a:schemeClr val="bg1"/>
                </a:solidFill>
                <a:latin typeface="+mn-lt"/>
              </a:defRPr>
            </a:lvl6pPr>
            <a:lvl7pPr marL="3030307" indent="-228464" algn="l" rtl="0" eaLnBrk="1" fontAlgn="base" hangingPunct="1">
              <a:spcBef>
                <a:spcPct val="20000"/>
              </a:spcBef>
              <a:spcAft>
                <a:spcPct val="0"/>
              </a:spcAft>
              <a:buChar char="»"/>
              <a:defRPr sz="2000">
                <a:solidFill>
                  <a:schemeClr val="bg1"/>
                </a:solidFill>
                <a:latin typeface="+mn-lt"/>
              </a:defRPr>
            </a:lvl7pPr>
            <a:lvl8pPr marL="3487234" indent="-228464" algn="l" rtl="0" eaLnBrk="1" fontAlgn="base" hangingPunct="1">
              <a:spcBef>
                <a:spcPct val="20000"/>
              </a:spcBef>
              <a:spcAft>
                <a:spcPct val="0"/>
              </a:spcAft>
              <a:buChar char="»"/>
              <a:defRPr sz="2000">
                <a:solidFill>
                  <a:schemeClr val="bg1"/>
                </a:solidFill>
                <a:latin typeface="+mn-lt"/>
              </a:defRPr>
            </a:lvl8pPr>
            <a:lvl9pPr marL="3944159" indent="-228464"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2400" kern="0" smtClean="0">
                <a:solidFill>
                  <a:schemeClr val="tx2"/>
                </a:solidFill>
                <a:latin typeface="Myriad Pro" panose="020B0503030403020204" pitchFamily="34" charset="0"/>
              </a:rPr>
              <a:t>Ideal pixel density</a:t>
            </a:r>
          </a:p>
        </p:txBody>
      </p:sp>
      <p:sp>
        <p:nvSpPr>
          <p:cNvPr id="8" name="Content Placeholder 1"/>
          <p:cNvSpPr txBox="1">
            <a:spLocks/>
          </p:cNvSpPr>
          <p:nvPr/>
        </p:nvSpPr>
        <p:spPr bwMode="auto">
          <a:xfrm>
            <a:off x="6505731" y="2549823"/>
            <a:ext cx="3874958" cy="574936"/>
          </a:xfrm>
          <a:prstGeom prst="rect">
            <a:avLst/>
          </a:prstGeom>
          <a:noFill/>
          <a:ln w="9525">
            <a:noFill/>
            <a:miter lim="800000"/>
            <a:headEnd/>
            <a:tailEnd/>
          </a:ln>
        </p:spPr>
        <p:txBody>
          <a:bodyPr vert="horz" wrap="square" lIns="91386" tIns="45690" rIns="91386" bIns="45690" numCol="1" anchor="t" anchorCtr="0" compatLnSpc="1">
            <a:prstTxWarp prst="textNoShape">
              <a:avLst/>
            </a:prstTxWarp>
          </a:bodyPr>
          <a:lstStyle>
            <a:lvl1pPr marL="174625" indent="-228600" algn="l" rtl="0" fontAlgn="base">
              <a:lnSpc>
                <a:spcPct val="90000"/>
              </a:lnSpc>
              <a:spcBef>
                <a:spcPts val="2400"/>
              </a:spcBef>
              <a:spcAft>
                <a:spcPct val="0"/>
              </a:spcAft>
              <a:buSzPct val="100000"/>
              <a:buFontTx/>
              <a:buBlip>
                <a:blip r:embed="rId3"/>
              </a:buBlip>
              <a:defRPr sz="2800" b="0" baseline="0">
                <a:solidFill>
                  <a:schemeClr val="bg2"/>
                </a:solidFill>
                <a:latin typeface="+mn-lt"/>
                <a:ea typeface="+mn-ea"/>
                <a:cs typeface="+mn-cs"/>
              </a:defRPr>
            </a:lvl1pPr>
            <a:lvl2pPr marL="463550" indent="-182880" algn="l" rtl="0" fontAlgn="base">
              <a:lnSpc>
                <a:spcPct val="90000"/>
              </a:lnSpc>
              <a:spcBef>
                <a:spcPct val="20000"/>
              </a:spcBef>
              <a:spcAft>
                <a:spcPct val="0"/>
              </a:spcAft>
              <a:buSzPct val="100000"/>
              <a:buFontTx/>
              <a:buBlip>
                <a:blip r:embed="rId3"/>
              </a:buBlip>
              <a:defRPr sz="2400" b="0" baseline="0">
                <a:solidFill>
                  <a:schemeClr val="bg2"/>
                </a:solidFill>
                <a:latin typeface="+mn-lt"/>
              </a:defRPr>
            </a:lvl2pPr>
            <a:lvl3pPr marL="914400" indent="-146304" algn="l" rtl="0" fontAlgn="base">
              <a:spcBef>
                <a:spcPct val="20000"/>
              </a:spcBef>
              <a:spcAft>
                <a:spcPct val="0"/>
              </a:spcAft>
              <a:buSzPct val="100000"/>
              <a:buFontTx/>
              <a:buBlip>
                <a:blip r:embed="rId3"/>
              </a:buBlip>
              <a:defRPr sz="2000" b="0">
                <a:solidFill>
                  <a:schemeClr val="bg2"/>
                </a:solidFill>
                <a:latin typeface="+mn-lt"/>
              </a:defRPr>
            </a:lvl3pPr>
            <a:lvl4pPr marL="1377950" indent="-146304" algn="l" rtl="0" fontAlgn="base">
              <a:spcBef>
                <a:spcPct val="20000"/>
              </a:spcBef>
              <a:spcAft>
                <a:spcPct val="0"/>
              </a:spcAft>
              <a:buFontTx/>
              <a:buBlip>
                <a:blip r:embed="rId3"/>
              </a:buBlip>
              <a:defRPr sz="2000">
                <a:solidFill>
                  <a:schemeClr val="bg2"/>
                </a:solidFill>
                <a:latin typeface="+mn-lt"/>
              </a:defRPr>
            </a:lvl4pPr>
            <a:lvl5pPr marL="1828800" indent="-146304" algn="l" rtl="0" fontAlgn="base">
              <a:spcBef>
                <a:spcPct val="20000"/>
              </a:spcBef>
              <a:spcAft>
                <a:spcPct val="0"/>
              </a:spcAft>
              <a:buFontTx/>
              <a:buBlip>
                <a:blip r:embed="rId3"/>
              </a:buBlip>
              <a:defRPr sz="2000">
                <a:solidFill>
                  <a:schemeClr val="bg2"/>
                </a:solidFill>
                <a:latin typeface="+mn-lt"/>
              </a:defRPr>
            </a:lvl5pPr>
            <a:lvl6pPr marL="2573392" indent="-228464" algn="l" rtl="0" eaLnBrk="1" fontAlgn="base" hangingPunct="1">
              <a:spcBef>
                <a:spcPct val="20000"/>
              </a:spcBef>
              <a:spcAft>
                <a:spcPct val="0"/>
              </a:spcAft>
              <a:buChar char="»"/>
              <a:defRPr sz="2000">
                <a:solidFill>
                  <a:schemeClr val="bg1"/>
                </a:solidFill>
                <a:latin typeface="+mn-lt"/>
              </a:defRPr>
            </a:lvl6pPr>
            <a:lvl7pPr marL="3030307" indent="-228464" algn="l" rtl="0" eaLnBrk="1" fontAlgn="base" hangingPunct="1">
              <a:spcBef>
                <a:spcPct val="20000"/>
              </a:spcBef>
              <a:spcAft>
                <a:spcPct val="0"/>
              </a:spcAft>
              <a:buChar char="»"/>
              <a:defRPr sz="2000">
                <a:solidFill>
                  <a:schemeClr val="bg1"/>
                </a:solidFill>
                <a:latin typeface="+mn-lt"/>
              </a:defRPr>
            </a:lvl7pPr>
            <a:lvl8pPr marL="3487234" indent="-228464" algn="l" rtl="0" eaLnBrk="1" fontAlgn="base" hangingPunct="1">
              <a:spcBef>
                <a:spcPct val="20000"/>
              </a:spcBef>
              <a:spcAft>
                <a:spcPct val="0"/>
              </a:spcAft>
              <a:buChar char="»"/>
              <a:defRPr sz="2000">
                <a:solidFill>
                  <a:schemeClr val="bg1"/>
                </a:solidFill>
                <a:latin typeface="+mn-lt"/>
              </a:defRPr>
            </a:lvl8pPr>
            <a:lvl9pPr marL="3944159" indent="-228464"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2400" kern="0" dirty="0" smtClean="0">
                <a:solidFill>
                  <a:schemeClr val="accent1"/>
                </a:solidFill>
                <a:latin typeface="Myriad Pro" panose="020B0503030403020204" pitchFamily="34" charset="0"/>
              </a:rPr>
              <a:t>Rendered pixel density</a:t>
            </a:r>
          </a:p>
        </p:txBody>
      </p:sp>
      <p:sp>
        <p:nvSpPr>
          <p:cNvPr id="10" name="Freeform 9"/>
          <p:cNvSpPr/>
          <p:nvPr/>
        </p:nvSpPr>
        <p:spPr>
          <a:xfrm>
            <a:off x="1340189" y="2771021"/>
            <a:ext cx="5060611" cy="1870782"/>
          </a:xfrm>
          <a:custGeom>
            <a:avLst/>
            <a:gdLst>
              <a:gd name="connsiteX0" fmla="*/ 0 w 5060611"/>
              <a:gd name="connsiteY0" fmla="*/ 1870725 h 1870725"/>
              <a:gd name="connsiteX1" fmla="*/ 2526816 w 5060611"/>
              <a:gd name="connsiteY1" fmla="*/ 44 h 1870725"/>
              <a:gd name="connsiteX2" fmla="*/ 5060611 w 5060611"/>
              <a:gd name="connsiteY2" fmla="*/ 1814883 h 1870725"/>
              <a:gd name="connsiteX0" fmla="*/ 0 w 5060611"/>
              <a:gd name="connsiteY0" fmla="*/ 1900088 h 1900088"/>
              <a:gd name="connsiteX1" fmla="*/ 1033063 w 5060611"/>
              <a:gd name="connsiteY1" fmla="*/ 804204 h 1900088"/>
              <a:gd name="connsiteX2" fmla="*/ 2526816 w 5060611"/>
              <a:gd name="connsiteY2" fmla="*/ 29407 h 1900088"/>
              <a:gd name="connsiteX3" fmla="*/ 5060611 w 5060611"/>
              <a:gd name="connsiteY3" fmla="*/ 1844246 h 1900088"/>
              <a:gd name="connsiteX0" fmla="*/ 0 w 5060611"/>
              <a:gd name="connsiteY0" fmla="*/ 1912305 h 1912305"/>
              <a:gd name="connsiteX1" fmla="*/ 900440 w 5060611"/>
              <a:gd name="connsiteY1" fmla="*/ 690779 h 1912305"/>
              <a:gd name="connsiteX2" fmla="*/ 2526816 w 5060611"/>
              <a:gd name="connsiteY2" fmla="*/ 41624 h 1912305"/>
              <a:gd name="connsiteX3" fmla="*/ 5060611 w 5060611"/>
              <a:gd name="connsiteY3" fmla="*/ 1856463 h 1912305"/>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682 h 1870682"/>
              <a:gd name="connsiteX1" fmla="*/ 900440 w 5060611"/>
              <a:gd name="connsiteY1" fmla="*/ 649156 h 1870682"/>
              <a:gd name="connsiteX2" fmla="*/ 2526816 w 5060611"/>
              <a:gd name="connsiteY2" fmla="*/ 1 h 1870682"/>
              <a:gd name="connsiteX3" fmla="*/ 5060611 w 5060611"/>
              <a:gd name="connsiteY3" fmla="*/ 1814840 h 1870682"/>
              <a:gd name="connsiteX0" fmla="*/ 0 w 5060611"/>
              <a:gd name="connsiteY0" fmla="*/ 1870911 h 1870911"/>
              <a:gd name="connsiteX1" fmla="*/ 900440 w 5060611"/>
              <a:gd name="connsiteY1" fmla="*/ 649385 h 1870911"/>
              <a:gd name="connsiteX2" fmla="*/ 2526816 w 5060611"/>
              <a:gd name="connsiteY2" fmla="*/ 230 h 1870911"/>
              <a:gd name="connsiteX3" fmla="*/ 3825124 w 5060611"/>
              <a:gd name="connsiteY3" fmla="*/ 712205 h 1870911"/>
              <a:gd name="connsiteX4" fmla="*/ 5060611 w 5060611"/>
              <a:gd name="connsiteY4" fmla="*/ 1815069 h 1870911"/>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824 h 1870824"/>
              <a:gd name="connsiteX1" fmla="*/ 900440 w 5060611"/>
              <a:gd name="connsiteY1" fmla="*/ 649298 h 1870824"/>
              <a:gd name="connsiteX2" fmla="*/ 2526816 w 5060611"/>
              <a:gd name="connsiteY2" fmla="*/ 143 h 1870824"/>
              <a:gd name="connsiteX3" fmla="*/ 4146211 w 5060611"/>
              <a:gd name="connsiteY3" fmla="*/ 607416 h 1870824"/>
              <a:gd name="connsiteX4" fmla="*/ 5060611 w 5060611"/>
              <a:gd name="connsiteY4" fmla="*/ 1814982 h 1870824"/>
              <a:gd name="connsiteX0" fmla="*/ 0 w 5060611"/>
              <a:gd name="connsiteY0" fmla="*/ 1870836 h 1870836"/>
              <a:gd name="connsiteX1" fmla="*/ 900440 w 5060611"/>
              <a:gd name="connsiteY1" fmla="*/ 649310 h 1870836"/>
              <a:gd name="connsiteX2" fmla="*/ 2526816 w 5060611"/>
              <a:gd name="connsiteY2" fmla="*/ 155 h 1870836"/>
              <a:gd name="connsiteX3" fmla="*/ 4146211 w 5060611"/>
              <a:gd name="connsiteY3" fmla="*/ 607428 h 1870836"/>
              <a:gd name="connsiteX4" fmla="*/ 5060611 w 5060611"/>
              <a:gd name="connsiteY4" fmla="*/ 1814994 h 1870836"/>
              <a:gd name="connsiteX0" fmla="*/ 0 w 5060611"/>
              <a:gd name="connsiteY0" fmla="*/ 1870811 h 1870811"/>
              <a:gd name="connsiteX1" fmla="*/ 900440 w 5060611"/>
              <a:gd name="connsiteY1" fmla="*/ 649285 h 1870811"/>
              <a:gd name="connsiteX2" fmla="*/ 2526816 w 5060611"/>
              <a:gd name="connsiteY2" fmla="*/ 130 h 1870811"/>
              <a:gd name="connsiteX3" fmla="*/ 4146211 w 5060611"/>
              <a:gd name="connsiteY3" fmla="*/ 607403 h 1870811"/>
              <a:gd name="connsiteX4" fmla="*/ 5060611 w 5060611"/>
              <a:gd name="connsiteY4" fmla="*/ 1814969 h 1870811"/>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1174 h 1871174"/>
              <a:gd name="connsiteX1" fmla="*/ 928361 w 5060611"/>
              <a:gd name="connsiteY1" fmla="*/ 691528 h 1871174"/>
              <a:gd name="connsiteX2" fmla="*/ 2526816 w 5060611"/>
              <a:gd name="connsiteY2" fmla="*/ 493 h 1871174"/>
              <a:gd name="connsiteX3" fmla="*/ 4146211 w 5060611"/>
              <a:gd name="connsiteY3" fmla="*/ 607766 h 1871174"/>
              <a:gd name="connsiteX4" fmla="*/ 5060611 w 5060611"/>
              <a:gd name="connsiteY4" fmla="*/ 1815332 h 187117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82 h 1870782"/>
              <a:gd name="connsiteX1" fmla="*/ 928361 w 5060611"/>
              <a:gd name="connsiteY1" fmla="*/ 691136 h 1870782"/>
              <a:gd name="connsiteX2" fmla="*/ 2526816 w 5060611"/>
              <a:gd name="connsiteY2" fmla="*/ 101 h 1870782"/>
              <a:gd name="connsiteX3" fmla="*/ 4139231 w 5060611"/>
              <a:gd name="connsiteY3" fmla="*/ 649255 h 1870782"/>
              <a:gd name="connsiteX4" fmla="*/ 5060611 w 5060611"/>
              <a:gd name="connsiteY4" fmla="*/ 1814940 h 18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611" h="1870782">
                <a:moveTo>
                  <a:pt x="0" y="1870782"/>
                </a:moveTo>
                <a:cubicBezTo>
                  <a:pt x="318760" y="1332147"/>
                  <a:pt x="528165" y="1030837"/>
                  <a:pt x="928361" y="691136"/>
                </a:cubicBezTo>
                <a:cubicBezTo>
                  <a:pt x="1328557" y="351435"/>
                  <a:pt x="1921870" y="-6880"/>
                  <a:pt x="2526816" y="101"/>
                </a:cubicBezTo>
                <a:cubicBezTo>
                  <a:pt x="3131762" y="7082"/>
                  <a:pt x="3730891" y="311881"/>
                  <a:pt x="4139231" y="649255"/>
                </a:cubicBezTo>
                <a:cubicBezTo>
                  <a:pt x="4547571" y="986629"/>
                  <a:pt x="4812817" y="1317024"/>
                  <a:pt x="5060611" y="181494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326630" y="2769835"/>
            <a:ext cx="50816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25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is VR rendering different?</a:t>
            </a:r>
            <a:endParaRPr lang="en-US"/>
          </a:p>
        </p:txBody>
      </p:sp>
      <p:sp>
        <p:nvSpPr>
          <p:cNvPr id="4" name="Text Placeholder 3"/>
          <p:cNvSpPr>
            <a:spLocks noGrp="1"/>
          </p:cNvSpPr>
          <p:nvPr>
            <p:ph type="body" sz="quarter" idx="10"/>
          </p:nvPr>
        </p:nvSpPr>
        <p:spPr/>
        <p:txBody>
          <a:bodyPr/>
          <a:lstStyle/>
          <a:p>
            <a:r>
              <a:rPr lang="en-US" smtClean="0"/>
              <a:t>High framerate, low latency</a:t>
            </a: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927" y="2758573"/>
            <a:ext cx="2950220" cy="1255672"/>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4771" y="2316762"/>
            <a:ext cx="2938029" cy="1773789"/>
          </a:xfrm>
          <a:prstGeom prst="rect">
            <a:avLst/>
          </a:prstGeom>
        </p:spPr>
      </p:pic>
      <p:sp>
        <p:nvSpPr>
          <p:cNvPr id="26" name="Right Arrow 25"/>
          <p:cNvSpPr/>
          <p:nvPr/>
        </p:nvSpPr>
        <p:spPr>
          <a:xfrm>
            <a:off x="2530701" y="3051288"/>
            <a:ext cx="791034"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27" name="Right Arrow 26"/>
          <p:cNvSpPr/>
          <p:nvPr/>
        </p:nvSpPr>
        <p:spPr>
          <a:xfrm>
            <a:off x="4604444" y="3051288"/>
            <a:ext cx="791034"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28" name="Right Arrow 27"/>
          <p:cNvSpPr/>
          <p:nvPr/>
        </p:nvSpPr>
        <p:spPr>
          <a:xfrm>
            <a:off x="7799679" y="3051288"/>
            <a:ext cx="791034"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grpSp>
        <p:nvGrpSpPr>
          <p:cNvPr id="29" name="Group 28"/>
          <p:cNvGrpSpPr/>
          <p:nvPr/>
        </p:nvGrpSpPr>
        <p:grpSpPr>
          <a:xfrm>
            <a:off x="352590" y="2270331"/>
            <a:ext cx="2443598" cy="2066247"/>
            <a:chOff x="352590" y="1843103"/>
            <a:chExt cx="2443598" cy="2066247"/>
          </a:xfrm>
        </p:grpSpPr>
        <p:sp>
          <p:nvSpPr>
            <p:cNvPr id="33" name="Arc 32"/>
            <p:cNvSpPr/>
            <p:nvPr/>
          </p:nvSpPr>
          <p:spPr>
            <a:xfrm>
              <a:off x="1909575" y="2008606"/>
              <a:ext cx="716973" cy="757269"/>
            </a:xfrm>
            <a:prstGeom prst="arc">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20836399">
              <a:off x="1992326" y="1921717"/>
              <a:ext cx="716973" cy="757269"/>
            </a:xfrm>
            <a:prstGeom prst="arc">
              <a:avLst>
                <a:gd name="adj1" fmla="val 17363970"/>
                <a:gd name="adj2" fmla="val 0"/>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Arc 34"/>
            <p:cNvSpPr/>
            <p:nvPr/>
          </p:nvSpPr>
          <p:spPr>
            <a:xfrm rot="20836399">
              <a:off x="2079215" y="1843103"/>
              <a:ext cx="716973" cy="757269"/>
            </a:xfrm>
            <a:prstGeom prst="arc">
              <a:avLst>
                <a:gd name="adj1" fmla="val 17938234"/>
                <a:gd name="adj2" fmla="val 20832726"/>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p:cNvGrpSpPr/>
            <p:nvPr/>
          </p:nvGrpSpPr>
          <p:grpSpPr>
            <a:xfrm rot="10800000">
              <a:off x="639917" y="2986578"/>
              <a:ext cx="886613" cy="922772"/>
              <a:chOff x="1909575" y="1726140"/>
              <a:chExt cx="886613" cy="922772"/>
            </a:xfrm>
          </p:grpSpPr>
          <p:sp>
            <p:nvSpPr>
              <p:cNvPr id="38" name="Arc 37"/>
              <p:cNvSpPr/>
              <p:nvPr/>
            </p:nvSpPr>
            <p:spPr>
              <a:xfrm>
                <a:off x="1909575" y="1891643"/>
                <a:ext cx="716973" cy="757269"/>
              </a:xfrm>
              <a:prstGeom prst="arc">
                <a:avLst/>
              </a:prstGeom>
              <a:ln w="31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Arc 38"/>
              <p:cNvSpPr/>
              <p:nvPr/>
            </p:nvSpPr>
            <p:spPr>
              <a:xfrm rot="20836399">
                <a:off x="1992326" y="1804754"/>
                <a:ext cx="716973" cy="757269"/>
              </a:xfrm>
              <a:prstGeom prst="arc">
                <a:avLst>
                  <a:gd name="adj1" fmla="val 17363970"/>
                  <a:gd name="adj2" fmla="val 0"/>
                </a:avLst>
              </a:prstGeom>
              <a:ln w="31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20836399">
                <a:off x="2079215" y="1726140"/>
                <a:ext cx="716973" cy="757269"/>
              </a:xfrm>
              <a:prstGeom prst="arc">
                <a:avLst>
                  <a:gd name="adj1" fmla="val 17938234"/>
                  <a:gd name="adj2" fmla="val 20832726"/>
                </a:avLst>
              </a:prstGeom>
              <a:ln w="31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23391" t="31989" r="24299" b="33146"/>
            <a:stretch/>
          </p:blipFill>
          <p:spPr>
            <a:xfrm>
              <a:off x="352590" y="1955763"/>
              <a:ext cx="2435703" cy="1623365"/>
            </a:xfrm>
            <a:prstGeom prst="rect">
              <a:avLst/>
            </a:prstGeom>
          </p:spPr>
        </p:pic>
      </p:grpSp>
      <p:grpSp>
        <p:nvGrpSpPr>
          <p:cNvPr id="30" name="Group 29"/>
          <p:cNvGrpSpPr/>
          <p:nvPr/>
        </p:nvGrpSpPr>
        <p:grpSpPr>
          <a:xfrm>
            <a:off x="3444851" y="2747721"/>
            <a:ext cx="1082675" cy="1082675"/>
            <a:chOff x="3472147" y="2207321"/>
            <a:chExt cx="1082675" cy="1082675"/>
          </a:xfrm>
        </p:grpSpPr>
        <p:pic>
          <p:nvPicPr>
            <p:cNvPr id="31" name="Picture 130" descr="Intel_CPU.png"/>
            <p:cNvPicPr>
              <a:picLocks noChangeAspect="1"/>
            </p:cNvPicPr>
            <p:nvPr/>
          </p:nvPicPr>
          <p:blipFill>
            <a:blip r:embed="rId6"/>
            <a:srcRect/>
            <a:stretch>
              <a:fillRect/>
            </a:stretch>
          </p:blipFill>
          <p:spPr bwMode="auto">
            <a:xfrm>
              <a:off x="3472147" y="2207321"/>
              <a:ext cx="1082675" cy="1082675"/>
            </a:xfrm>
            <a:prstGeom prst="rect">
              <a:avLst/>
            </a:prstGeom>
            <a:noFill/>
            <a:ln w="9525">
              <a:noFill/>
              <a:miter lim="800000"/>
              <a:headEnd/>
              <a:tailEnd/>
            </a:ln>
          </p:spPr>
        </p:pic>
        <p:sp>
          <p:nvSpPr>
            <p:cNvPr id="32" name="Rounded Rectangle 31"/>
            <p:cNvSpPr/>
            <p:nvPr/>
          </p:nvSpPr>
          <p:spPr>
            <a:xfrm>
              <a:off x="3483777" y="2207321"/>
              <a:ext cx="1056174" cy="1082675"/>
            </a:xfrm>
            <a:prstGeom prst="roundRect">
              <a:avLst>
                <a:gd name="adj" fmla="val 4183"/>
              </a:avLst>
            </a:prstGeom>
            <a:solidFill>
              <a:srgbClr val="00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p:cNvSpPr txBox="1"/>
          <p:nvPr/>
        </p:nvSpPr>
        <p:spPr>
          <a:xfrm>
            <a:off x="3164579" y="4240052"/>
            <a:ext cx="4643644" cy="8679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smtClean="0">
                <a:solidFill>
                  <a:schemeClr val="tx1"/>
                </a:solidFill>
                <a:latin typeface="Myriad Pro" pitchFamily="34" charset="0"/>
              </a:rPr>
              <a:t>90 frames per second</a:t>
            </a:r>
          </a:p>
          <a:p>
            <a:pPr algn="ctr">
              <a:lnSpc>
                <a:spcPct val="90000"/>
              </a:lnSpc>
            </a:pPr>
            <a:r>
              <a:rPr lang="en-US" sz="2800" smtClean="0">
                <a:solidFill>
                  <a:schemeClr val="tx1"/>
                </a:solidFill>
                <a:latin typeface="Myriad Pro" pitchFamily="34" charset="0"/>
              </a:rPr>
              <a:t>Motion to photons in </a:t>
            </a:r>
            <a:r>
              <a:rPr lang="en-US" sz="2800" kern="0" smtClean="0">
                <a:solidFill>
                  <a:srgbClr val="FFFFFF"/>
                </a:solidFill>
              </a:rPr>
              <a:t>≤ 20 ms</a:t>
            </a:r>
            <a:endParaRPr lang="en-US" sz="2800" dirty="0" smtClean="0">
              <a:solidFill>
                <a:schemeClr val="tx1"/>
              </a:solidFill>
              <a:latin typeface="Myriad Pro" pitchFamily="34" charset="0"/>
            </a:endParaRPr>
          </a:p>
        </p:txBody>
      </p:sp>
    </p:spTree>
    <p:extLst>
      <p:ext uri="{BB962C8B-B14F-4D97-AF65-F5344CB8AC3E}">
        <p14:creationId xmlns:p14="http://schemas.microsoft.com/office/powerpoint/2010/main" val="155697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Multi-resolution shading</a:t>
            </a:r>
            <a:endParaRPr lang="en-US"/>
          </a:p>
        </p:txBody>
      </p:sp>
      <p:sp>
        <p:nvSpPr>
          <p:cNvPr id="4" name="Text Placeholder 3"/>
          <p:cNvSpPr>
            <a:spLocks noGrp="1"/>
          </p:cNvSpPr>
          <p:nvPr>
            <p:ph type="body" sz="quarter" idx="10"/>
          </p:nvPr>
        </p:nvSpPr>
        <p:spPr/>
        <p:txBody>
          <a:bodyPr/>
          <a:lstStyle/>
          <a:p>
            <a:r>
              <a:rPr lang="en-US" smtClean="0"/>
              <a:t>25% pixels saved</a:t>
            </a:r>
            <a:endParaRPr lang="en-US"/>
          </a:p>
        </p:txBody>
      </p:sp>
      <p:sp>
        <p:nvSpPr>
          <p:cNvPr id="7" name="Content Placeholder 1"/>
          <p:cNvSpPr txBox="1">
            <a:spLocks/>
          </p:cNvSpPr>
          <p:nvPr/>
        </p:nvSpPr>
        <p:spPr bwMode="auto">
          <a:xfrm>
            <a:off x="6505731" y="4383933"/>
            <a:ext cx="3874958" cy="574936"/>
          </a:xfrm>
          <a:prstGeom prst="rect">
            <a:avLst/>
          </a:prstGeom>
          <a:noFill/>
          <a:ln w="9525">
            <a:noFill/>
            <a:miter lim="800000"/>
            <a:headEnd/>
            <a:tailEnd/>
          </a:ln>
        </p:spPr>
        <p:txBody>
          <a:bodyPr vert="horz" wrap="square" lIns="91386" tIns="45690" rIns="91386" bIns="45690" numCol="1" anchor="t" anchorCtr="0" compatLnSpc="1">
            <a:prstTxWarp prst="textNoShape">
              <a:avLst/>
            </a:prstTxWarp>
          </a:bodyPr>
          <a:lstStyle>
            <a:lvl1pPr marL="174625" indent="-228600" algn="l" rtl="0" fontAlgn="base">
              <a:lnSpc>
                <a:spcPct val="90000"/>
              </a:lnSpc>
              <a:spcBef>
                <a:spcPts val="2400"/>
              </a:spcBef>
              <a:spcAft>
                <a:spcPct val="0"/>
              </a:spcAft>
              <a:buSzPct val="100000"/>
              <a:buFontTx/>
              <a:buBlip>
                <a:blip r:embed="rId3"/>
              </a:buBlip>
              <a:defRPr sz="2800" b="0" baseline="0">
                <a:solidFill>
                  <a:schemeClr val="bg2"/>
                </a:solidFill>
                <a:latin typeface="+mn-lt"/>
                <a:ea typeface="+mn-ea"/>
                <a:cs typeface="+mn-cs"/>
              </a:defRPr>
            </a:lvl1pPr>
            <a:lvl2pPr marL="463550" indent="-182880" algn="l" rtl="0" fontAlgn="base">
              <a:lnSpc>
                <a:spcPct val="90000"/>
              </a:lnSpc>
              <a:spcBef>
                <a:spcPct val="20000"/>
              </a:spcBef>
              <a:spcAft>
                <a:spcPct val="0"/>
              </a:spcAft>
              <a:buSzPct val="100000"/>
              <a:buFontTx/>
              <a:buBlip>
                <a:blip r:embed="rId3"/>
              </a:buBlip>
              <a:defRPr sz="2400" b="0" baseline="0">
                <a:solidFill>
                  <a:schemeClr val="bg2"/>
                </a:solidFill>
                <a:latin typeface="+mn-lt"/>
              </a:defRPr>
            </a:lvl2pPr>
            <a:lvl3pPr marL="914400" indent="-146304" algn="l" rtl="0" fontAlgn="base">
              <a:spcBef>
                <a:spcPct val="20000"/>
              </a:spcBef>
              <a:spcAft>
                <a:spcPct val="0"/>
              </a:spcAft>
              <a:buSzPct val="100000"/>
              <a:buFontTx/>
              <a:buBlip>
                <a:blip r:embed="rId3"/>
              </a:buBlip>
              <a:defRPr sz="2000" b="0">
                <a:solidFill>
                  <a:schemeClr val="bg2"/>
                </a:solidFill>
                <a:latin typeface="+mn-lt"/>
              </a:defRPr>
            </a:lvl3pPr>
            <a:lvl4pPr marL="1377950" indent="-146304" algn="l" rtl="0" fontAlgn="base">
              <a:spcBef>
                <a:spcPct val="20000"/>
              </a:spcBef>
              <a:spcAft>
                <a:spcPct val="0"/>
              </a:spcAft>
              <a:buFontTx/>
              <a:buBlip>
                <a:blip r:embed="rId3"/>
              </a:buBlip>
              <a:defRPr sz="2000">
                <a:solidFill>
                  <a:schemeClr val="bg2"/>
                </a:solidFill>
                <a:latin typeface="+mn-lt"/>
              </a:defRPr>
            </a:lvl4pPr>
            <a:lvl5pPr marL="1828800" indent="-146304" algn="l" rtl="0" fontAlgn="base">
              <a:spcBef>
                <a:spcPct val="20000"/>
              </a:spcBef>
              <a:spcAft>
                <a:spcPct val="0"/>
              </a:spcAft>
              <a:buFontTx/>
              <a:buBlip>
                <a:blip r:embed="rId3"/>
              </a:buBlip>
              <a:defRPr sz="2000">
                <a:solidFill>
                  <a:schemeClr val="bg2"/>
                </a:solidFill>
                <a:latin typeface="+mn-lt"/>
              </a:defRPr>
            </a:lvl5pPr>
            <a:lvl6pPr marL="2573392" indent="-228464" algn="l" rtl="0" eaLnBrk="1" fontAlgn="base" hangingPunct="1">
              <a:spcBef>
                <a:spcPct val="20000"/>
              </a:spcBef>
              <a:spcAft>
                <a:spcPct val="0"/>
              </a:spcAft>
              <a:buChar char="»"/>
              <a:defRPr sz="2000">
                <a:solidFill>
                  <a:schemeClr val="bg1"/>
                </a:solidFill>
                <a:latin typeface="+mn-lt"/>
              </a:defRPr>
            </a:lvl6pPr>
            <a:lvl7pPr marL="3030307" indent="-228464" algn="l" rtl="0" eaLnBrk="1" fontAlgn="base" hangingPunct="1">
              <a:spcBef>
                <a:spcPct val="20000"/>
              </a:spcBef>
              <a:spcAft>
                <a:spcPct val="0"/>
              </a:spcAft>
              <a:buChar char="»"/>
              <a:defRPr sz="2000">
                <a:solidFill>
                  <a:schemeClr val="bg1"/>
                </a:solidFill>
                <a:latin typeface="+mn-lt"/>
              </a:defRPr>
            </a:lvl7pPr>
            <a:lvl8pPr marL="3487234" indent="-228464" algn="l" rtl="0" eaLnBrk="1" fontAlgn="base" hangingPunct="1">
              <a:spcBef>
                <a:spcPct val="20000"/>
              </a:spcBef>
              <a:spcAft>
                <a:spcPct val="0"/>
              </a:spcAft>
              <a:buChar char="»"/>
              <a:defRPr sz="2000">
                <a:solidFill>
                  <a:schemeClr val="bg1"/>
                </a:solidFill>
                <a:latin typeface="+mn-lt"/>
              </a:defRPr>
            </a:lvl8pPr>
            <a:lvl9pPr marL="3944159" indent="-228464"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2400" kern="0" smtClean="0">
                <a:solidFill>
                  <a:schemeClr val="tx2"/>
                </a:solidFill>
                <a:latin typeface="Myriad Pro" panose="020B0503030403020204" pitchFamily="34" charset="0"/>
              </a:rPr>
              <a:t>Ideal pixel density</a:t>
            </a:r>
          </a:p>
        </p:txBody>
      </p:sp>
      <p:sp>
        <p:nvSpPr>
          <p:cNvPr id="8" name="Content Placeholder 1"/>
          <p:cNvSpPr txBox="1">
            <a:spLocks/>
          </p:cNvSpPr>
          <p:nvPr/>
        </p:nvSpPr>
        <p:spPr bwMode="auto">
          <a:xfrm>
            <a:off x="6505731" y="2549823"/>
            <a:ext cx="3874958" cy="574936"/>
          </a:xfrm>
          <a:prstGeom prst="rect">
            <a:avLst/>
          </a:prstGeom>
          <a:noFill/>
          <a:ln w="9525">
            <a:noFill/>
            <a:miter lim="800000"/>
            <a:headEnd/>
            <a:tailEnd/>
          </a:ln>
        </p:spPr>
        <p:txBody>
          <a:bodyPr vert="horz" wrap="square" lIns="91386" tIns="45690" rIns="91386" bIns="45690" numCol="1" anchor="t" anchorCtr="0" compatLnSpc="1">
            <a:prstTxWarp prst="textNoShape">
              <a:avLst/>
            </a:prstTxWarp>
          </a:bodyPr>
          <a:lstStyle>
            <a:lvl1pPr marL="174625" indent="-228600" algn="l" rtl="0" fontAlgn="base">
              <a:lnSpc>
                <a:spcPct val="90000"/>
              </a:lnSpc>
              <a:spcBef>
                <a:spcPts val="2400"/>
              </a:spcBef>
              <a:spcAft>
                <a:spcPct val="0"/>
              </a:spcAft>
              <a:buSzPct val="100000"/>
              <a:buFontTx/>
              <a:buBlip>
                <a:blip r:embed="rId3"/>
              </a:buBlip>
              <a:defRPr sz="2800" b="0" baseline="0">
                <a:solidFill>
                  <a:schemeClr val="bg2"/>
                </a:solidFill>
                <a:latin typeface="+mn-lt"/>
                <a:ea typeface="+mn-ea"/>
                <a:cs typeface="+mn-cs"/>
              </a:defRPr>
            </a:lvl1pPr>
            <a:lvl2pPr marL="463550" indent="-182880" algn="l" rtl="0" fontAlgn="base">
              <a:lnSpc>
                <a:spcPct val="90000"/>
              </a:lnSpc>
              <a:spcBef>
                <a:spcPct val="20000"/>
              </a:spcBef>
              <a:spcAft>
                <a:spcPct val="0"/>
              </a:spcAft>
              <a:buSzPct val="100000"/>
              <a:buFontTx/>
              <a:buBlip>
                <a:blip r:embed="rId3"/>
              </a:buBlip>
              <a:defRPr sz="2400" b="0" baseline="0">
                <a:solidFill>
                  <a:schemeClr val="bg2"/>
                </a:solidFill>
                <a:latin typeface="+mn-lt"/>
              </a:defRPr>
            </a:lvl2pPr>
            <a:lvl3pPr marL="914400" indent="-146304" algn="l" rtl="0" fontAlgn="base">
              <a:spcBef>
                <a:spcPct val="20000"/>
              </a:spcBef>
              <a:spcAft>
                <a:spcPct val="0"/>
              </a:spcAft>
              <a:buSzPct val="100000"/>
              <a:buFontTx/>
              <a:buBlip>
                <a:blip r:embed="rId3"/>
              </a:buBlip>
              <a:defRPr sz="2000" b="0">
                <a:solidFill>
                  <a:schemeClr val="bg2"/>
                </a:solidFill>
                <a:latin typeface="+mn-lt"/>
              </a:defRPr>
            </a:lvl3pPr>
            <a:lvl4pPr marL="1377950" indent="-146304" algn="l" rtl="0" fontAlgn="base">
              <a:spcBef>
                <a:spcPct val="20000"/>
              </a:spcBef>
              <a:spcAft>
                <a:spcPct val="0"/>
              </a:spcAft>
              <a:buFontTx/>
              <a:buBlip>
                <a:blip r:embed="rId3"/>
              </a:buBlip>
              <a:defRPr sz="2000">
                <a:solidFill>
                  <a:schemeClr val="bg2"/>
                </a:solidFill>
                <a:latin typeface="+mn-lt"/>
              </a:defRPr>
            </a:lvl4pPr>
            <a:lvl5pPr marL="1828800" indent="-146304" algn="l" rtl="0" fontAlgn="base">
              <a:spcBef>
                <a:spcPct val="20000"/>
              </a:spcBef>
              <a:spcAft>
                <a:spcPct val="0"/>
              </a:spcAft>
              <a:buFontTx/>
              <a:buBlip>
                <a:blip r:embed="rId3"/>
              </a:buBlip>
              <a:defRPr sz="2000">
                <a:solidFill>
                  <a:schemeClr val="bg2"/>
                </a:solidFill>
                <a:latin typeface="+mn-lt"/>
              </a:defRPr>
            </a:lvl5pPr>
            <a:lvl6pPr marL="2573392" indent="-228464" algn="l" rtl="0" eaLnBrk="1" fontAlgn="base" hangingPunct="1">
              <a:spcBef>
                <a:spcPct val="20000"/>
              </a:spcBef>
              <a:spcAft>
                <a:spcPct val="0"/>
              </a:spcAft>
              <a:buChar char="»"/>
              <a:defRPr sz="2000">
                <a:solidFill>
                  <a:schemeClr val="bg1"/>
                </a:solidFill>
                <a:latin typeface="+mn-lt"/>
              </a:defRPr>
            </a:lvl6pPr>
            <a:lvl7pPr marL="3030307" indent="-228464" algn="l" rtl="0" eaLnBrk="1" fontAlgn="base" hangingPunct="1">
              <a:spcBef>
                <a:spcPct val="20000"/>
              </a:spcBef>
              <a:spcAft>
                <a:spcPct val="0"/>
              </a:spcAft>
              <a:buChar char="»"/>
              <a:defRPr sz="2000">
                <a:solidFill>
                  <a:schemeClr val="bg1"/>
                </a:solidFill>
                <a:latin typeface="+mn-lt"/>
              </a:defRPr>
            </a:lvl7pPr>
            <a:lvl8pPr marL="3487234" indent="-228464" algn="l" rtl="0" eaLnBrk="1" fontAlgn="base" hangingPunct="1">
              <a:spcBef>
                <a:spcPct val="20000"/>
              </a:spcBef>
              <a:spcAft>
                <a:spcPct val="0"/>
              </a:spcAft>
              <a:buChar char="»"/>
              <a:defRPr sz="2000">
                <a:solidFill>
                  <a:schemeClr val="bg1"/>
                </a:solidFill>
                <a:latin typeface="+mn-lt"/>
              </a:defRPr>
            </a:lvl8pPr>
            <a:lvl9pPr marL="3944159" indent="-228464"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2400" kern="0" dirty="0" smtClean="0">
                <a:solidFill>
                  <a:schemeClr val="accent1"/>
                </a:solidFill>
                <a:latin typeface="Myriad Pro" panose="020B0503030403020204" pitchFamily="34" charset="0"/>
              </a:rPr>
              <a:t>Rendered pixel density</a:t>
            </a:r>
          </a:p>
        </p:txBody>
      </p:sp>
      <p:sp>
        <p:nvSpPr>
          <p:cNvPr id="10" name="Freeform 9"/>
          <p:cNvSpPr/>
          <p:nvPr/>
        </p:nvSpPr>
        <p:spPr>
          <a:xfrm>
            <a:off x="1340189" y="2771021"/>
            <a:ext cx="5060611" cy="1870782"/>
          </a:xfrm>
          <a:custGeom>
            <a:avLst/>
            <a:gdLst>
              <a:gd name="connsiteX0" fmla="*/ 0 w 5060611"/>
              <a:gd name="connsiteY0" fmla="*/ 1870725 h 1870725"/>
              <a:gd name="connsiteX1" fmla="*/ 2526816 w 5060611"/>
              <a:gd name="connsiteY1" fmla="*/ 44 h 1870725"/>
              <a:gd name="connsiteX2" fmla="*/ 5060611 w 5060611"/>
              <a:gd name="connsiteY2" fmla="*/ 1814883 h 1870725"/>
              <a:gd name="connsiteX0" fmla="*/ 0 w 5060611"/>
              <a:gd name="connsiteY0" fmla="*/ 1900088 h 1900088"/>
              <a:gd name="connsiteX1" fmla="*/ 1033063 w 5060611"/>
              <a:gd name="connsiteY1" fmla="*/ 804204 h 1900088"/>
              <a:gd name="connsiteX2" fmla="*/ 2526816 w 5060611"/>
              <a:gd name="connsiteY2" fmla="*/ 29407 h 1900088"/>
              <a:gd name="connsiteX3" fmla="*/ 5060611 w 5060611"/>
              <a:gd name="connsiteY3" fmla="*/ 1844246 h 1900088"/>
              <a:gd name="connsiteX0" fmla="*/ 0 w 5060611"/>
              <a:gd name="connsiteY0" fmla="*/ 1912305 h 1912305"/>
              <a:gd name="connsiteX1" fmla="*/ 900440 w 5060611"/>
              <a:gd name="connsiteY1" fmla="*/ 690779 h 1912305"/>
              <a:gd name="connsiteX2" fmla="*/ 2526816 w 5060611"/>
              <a:gd name="connsiteY2" fmla="*/ 41624 h 1912305"/>
              <a:gd name="connsiteX3" fmla="*/ 5060611 w 5060611"/>
              <a:gd name="connsiteY3" fmla="*/ 1856463 h 1912305"/>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682 h 1870682"/>
              <a:gd name="connsiteX1" fmla="*/ 900440 w 5060611"/>
              <a:gd name="connsiteY1" fmla="*/ 649156 h 1870682"/>
              <a:gd name="connsiteX2" fmla="*/ 2526816 w 5060611"/>
              <a:gd name="connsiteY2" fmla="*/ 1 h 1870682"/>
              <a:gd name="connsiteX3" fmla="*/ 5060611 w 5060611"/>
              <a:gd name="connsiteY3" fmla="*/ 1814840 h 1870682"/>
              <a:gd name="connsiteX0" fmla="*/ 0 w 5060611"/>
              <a:gd name="connsiteY0" fmla="*/ 1870911 h 1870911"/>
              <a:gd name="connsiteX1" fmla="*/ 900440 w 5060611"/>
              <a:gd name="connsiteY1" fmla="*/ 649385 h 1870911"/>
              <a:gd name="connsiteX2" fmla="*/ 2526816 w 5060611"/>
              <a:gd name="connsiteY2" fmla="*/ 230 h 1870911"/>
              <a:gd name="connsiteX3" fmla="*/ 3825124 w 5060611"/>
              <a:gd name="connsiteY3" fmla="*/ 712205 h 1870911"/>
              <a:gd name="connsiteX4" fmla="*/ 5060611 w 5060611"/>
              <a:gd name="connsiteY4" fmla="*/ 1815069 h 1870911"/>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824 h 1870824"/>
              <a:gd name="connsiteX1" fmla="*/ 900440 w 5060611"/>
              <a:gd name="connsiteY1" fmla="*/ 649298 h 1870824"/>
              <a:gd name="connsiteX2" fmla="*/ 2526816 w 5060611"/>
              <a:gd name="connsiteY2" fmla="*/ 143 h 1870824"/>
              <a:gd name="connsiteX3" fmla="*/ 4146211 w 5060611"/>
              <a:gd name="connsiteY3" fmla="*/ 607416 h 1870824"/>
              <a:gd name="connsiteX4" fmla="*/ 5060611 w 5060611"/>
              <a:gd name="connsiteY4" fmla="*/ 1814982 h 1870824"/>
              <a:gd name="connsiteX0" fmla="*/ 0 w 5060611"/>
              <a:gd name="connsiteY0" fmla="*/ 1870836 h 1870836"/>
              <a:gd name="connsiteX1" fmla="*/ 900440 w 5060611"/>
              <a:gd name="connsiteY1" fmla="*/ 649310 h 1870836"/>
              <a:gd name="connsiteX2" fmla="*/ 2526816 w 5060611"/>
              <a:gd name="connsiteY2" fmla="*/ 155 h 1870836"/>
              <a:gd name="connsiteX3" fmla="*/ 4146211 w 5060611"/>
              <a:gd name="connsiteY3" fmla="*/ 607428 h 1870836"/>
              <a:gd name="connsiteX4" fmla="*/ 5060611 w 5060611"/>
              <a:gd name="connsiteY4" fmla="*/ 1814994 h 1870836"/>
              <a:gd name="connsiteX0" fmla="*/ 0 w 5060611"/>
              <a:gd name="connsiteY0" fmla="*/ 1870811 h 1870811"/>
              <a:gd name="connsiteX1" fmla="*/ 900440 w 5060611"/>
              <a:gd name="connsiteY1" fmla="*/ 649285 h 1870811"/>
              <a:gd name="connsiteX2" fmla="*/ 2526816 w 5060611"/>
              <a:gd name="connsiteY2" fmla="*/ 130 h 1870811"/>
              <a:gd name="connsiteX3" fmla="*/ 4146211 w 5060611"/>
              <a:gd name="connsiteY3" fmla="*/ 607403 h 1870811"/>
              <a:gd name="connsiteX4" fmla="*/ 5060611 w 5060611"/>
              <a:gd name="connsiteY4" fmla="*/ 1814969 h 1870811"/>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1174 h 1871174"/>
              <a:gd name="connsiteX1" fmla="*/ 928361 w 5060611"/>
              <a:gd name="connsiteY1" fmla="*/ 691528 h 1871174"/>
              <a:gd name="connsiteX2" fmla="*/ 2526816 w 5060611"/>
              <a:gd name="connsiteY2" fmla="*/ 493 h 1871174"/>
              <a:gd name="connsiteX3" fmla="*/ 4146211 w 5060611"/>
              <a:gd name="connsiteY3" fmla="*/ 607766 h 1871174"/>
              <a:gd name="connsiteX4" fmla="*/ 5060611 w 5060611"/>
              <a:gd name="connsiteY4" fmla="*/ 1815332 h 187117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82 h 1870782"/>
              <a:gd name="connsiteX1" fmla="*/ 928361 w 5060611"/>
              <a:gd name="connsiteY1" fmla="*/ 691136 h 1870782"/>
              <a:gd name="connsiteX2" fmla="*/ 2526816 w 5060611"/>
              <a:gd name="connsiteY2" fmla="*/ 101 h 1870782"/>
              <a:gd name="connsiteX3" fmla="*/ 4139231 w 5060611"/>
              <a:gd name="connsiteY3" fmla="*/ 649255 h 1870782"/>
              <a:gd name="connsiteX4" fmla="*/ 5060611 w 5060611"/>
              <a:gd name="connsiteY4" fmla="*/ 1814940 h 18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611" h="1870782">
                <a:moveTo>
                  <a:pt x="0" y="1870782"/>
                </a:moveTo>
                <a:cubicBezTo>
                  <a:pt x="318760" y="1332147"/>
                  <a:pt x="528165" y="1030837"/>
                  <a:pt x="928361" y="691136"/>
                </a:cubicBezTo>
                <a:cubicBezTo>
                  <a:pt x="1328557" y="351435"/>
                  <a:pt x="1921870" y="-6880"/>
                  <a:pt x="2526816" y="101"/>
                </a:cubicBezTo>
                <a:cubicBezTo>
                  <a:pt x="3131762" y="7082"/>
                  <a:pt x="3730891" y="311881"/>
                  <a:pt x="4139231" y="649255"/>
                </a:cubicBezTo>
                <a:cubicBezTo>
                  <a:pt x="4547571" y="986629"/>
                  <a:pt x="4812817" y="1317024"/>
                  <a:pt x="5060611" y="181494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326229" y="3706461"/>
            <a:ext cx="711976" cy="69802"/>
          </a:xfrm>
          <a:custGeom>
            <a:avLst/>
            <a:gdLst>
              <a:gd name="connsiteX0" fmla="*/ 0 w 711976"/>
              <a:gd name="connsiteY0" fmla="*/ 0 h 69802"/>
              <a:gd name="connsiteX1" fmla="*/ 711976 w 711976"/>
              <a:gd name="connsiteY1" fmla="*/ 0 h 69802"/>
              <a:gd name="connsiteX2" fmla="*/ 711976 w 711976"/>
              <a:gd name="connsiteY2" fmla="*/ 69802 h 69802"/>
            </a:gdLst>
            <a:ahLst/>
            <a:cxnLst>
              <a:cxn ang="0">
                <a:pos x="connsiteX0" y="connsiteY0"/>
              </a:cxn>
              <a:cxn ang="0">
                <a:pos x="connsiteX1" y="connsiteY1"/>
              </a:cxn>
              <a:cxn ang="0">
                <a:pos x="connsiteX2" y="connsiteY2"/>
              </a:cxn>
            </a:cxnLst>
            <a:rect l="l" t="t" r="r" b="b"/>
            <a:pathLst>
              <a:path w="711976" h="69802">
                <a:moveTo>
                  <a:pt x="0" y="0"/>
                </a:moveTo>
                <a:lnTo>
                  <a:pt x="711976" y="0"/>
                </a:lnTo>
                <a:lnTo>
                  <a:pt x="711976" y="69802"/>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340189" y="2771121"/>
            <a:ext cx="5081551" cy="970241"/>
          </a:xfrm>
          <a:custGeom>
            <a:avLst/>
            <a:gdLst>
              <a:gd name="connsiteX0" fmla="*/ 0 w 5081551"/>
              <a:gd name="connsiteY0" fmla="*/ 942320 h 970241"/>
              <a:gd name="connsiteX1" fmla="*/ 649155 w 5081551"/>
              <a:gd name="connsiteY1" fmla="*/ 942320 h 970241"/>
              <a:gd name="connsiteX2" fmla="*/ 649155 w 5081551"/>
              <a:gd name="connsiteY2" fmla="*/ 718955 h 970241"/>
              <a:gd name="connsiteX3" fmla="*/ 649155 w 5081551"/>
              <a:gd name="connsiteY3" fmla="*/ 0 h 970241"/>
              <a:gd name="connsiteX4" fmla="*/ 858559 w 5081551"/>
              <a:gd name="connsiteY4" fmla="*/ 0 h 970241"/>
              <a:gd name="connsiteX5" fmla="*/ 4481258 w 5081551"/>
              <a:gd name="connsiteY5" fmla="*/ 0 h 970241"/>
              <a:gd name="connsiteX6" fmla="*/ 4481258 w 5081551"/>
              <a:gd name="connsiteY6" fmla="*/ 104702 h 970241"/>
              <a:gd name="connsiteX7" fmla="*/ 4481258 w 5081551"/>
              <a:gd name="connsiteY7" fmla="*/ 970241 h 970241"/>
              <a:gd name="connsiteX8" fmla="*/ 4704623 w 5081551"/>
              <a:gd name="connsiteY8" fmla="*/ 970241 h 970241"/>
              <a:gd name="connsiteX9" fmla="*/ 5081551 w 5081551"/>
              <a:gd name="connsiteY9" fmla="*/ 970241 h 970241"/>
              <a:gd name="connsiteX10" fmla="*/ 5081551 w 5081551"/>
              <a:gd name="connsiteY10" fmla="*/ 879499 h 970241"/>
              <a:gd name="connsiteX0" fmla="*/ 0 w 5081551"/>
              <a:gd name="connsiteY0" fmla="*/ 942320 h 970241"/>
              <a:gd name="connsiteX1" fmla="*/ 649155 w 5081551"/>
              <a:gd name="connsiteY1" fmla="*/ 942320 h 970241"/>
              <a:gd name="connsiteX2" fmla="*/ 649155 w 5081551"/>
              <a:gd name="connsiteY2" fmla="*/ 718955 h 970241"/>
              <a:gd name="connsiteX3" fmla="*/ 649155 w 5081551"/>
              <a:gd name="connsiteY3" fmla="*/ 0 h 970241"/>
              <a:gd name="connsiteX4" fmla="*/ 4481258 w 5081551"/>
              <a:gd name="connsiteY4" fmla="*/ 0 h 970241"/>
              <a:gd name="connsiteX5" fmla="*/ 4481258 w 5081551"/>
              <a:gd name="connsiteY5" fmla="*/ 104702 h 970241"/>
              <a:gd name="connsiteX6" fmla="*/ 4481258 w 5081551"/>
              <a:gd name="connsiteY6" fmla="*/ 970241 h 970241"/>
              <a:gd name="connsiteX7" fmla="*/ 4704623 w 5081551"/>
              <a:gd name="connsiteY7" fmla="*/ 970241 h 970241"/>
              <a:gd name="connsiteX8" fmla="*/ 5081551 w 5081551"/>
              <a:gd name="connsiteY8" fmla="*/ 970241 h 970241"/>
              <a:gd name="connsiteX9" fmla="*/ 5081551 w 5081551"/>
              <a:gd name="connsiteY9" fmla="*/ 879499 h 970241"/>
              <a:gd name="connsiteX0" fmla="*/ 0 w 5081551"/>
              <a:gd name="connsiteY0" fmla="*/ 942320 h 970241"/>
              <a:gd name="connsiteX1" fmla="*/ 649155 w 5081551"/>
              <a:gd name="connsiteY1" fmla="*/ 942320 h 970241"/>
              <a:gd name="connsiteX2" fmla="*/ 649155 w 5081551"/>
              <a:gd name="connsiteY2" fmla="*/ 0 h 970241"/>
              <a:gd name="connsiteX3" fmla="*/ 4481258 w 5081551"/>
              <a:gd name="connsiteY3" fmla="*/ 0 h 970241"/>
              <a:gd name="connsiteX4" fmla="*/ 4481258 w 5081551"/>
              <a:gd name="connsiteY4" fmla="*/ 104702 h 970241"/>
              <a:gd name="connsiteX5" fmla="*/ 4481258 w 5081551"/>
              <a:gd name="connsiteY5" fmla="*/ 970241 h 970241"/>
              <a:gd name="connsiteX6" fmla="*/ 4704623 w 5081551"/>
              <a:gd name="connsiteY6" fmla="*/ 970241 h 970241"/>
              <a:gd name="connsiteX7" fmla="*/ 5081551 w 5081551"/>
              <a:gd name="connsiteY7" fmla="*/ 970241 h 970241"/>
              <a:gd name="connsiteX8" fmla="*/ 5081551 w 5081551"/>
              <a:gd name="connsiteY8" fmla="*/ 879499 h 970241"/>
              <a:gd name="connsiteX0" fmla="*/ 0 w 5081551"/>
              <a:gd name="connsiteY0" fmla="*/ 942320 h 970241"/>
              <a:gd name="connsiteX1" fmla="*/ 649155 w 5081551"/>
              <a:gd name="connsiteY1" fmla="*/ 942320 h 970241"/>
              <a:gd name="connsiteX2" fmla="*/ 649155 w 5081551"/>
              <a:gd name="connsiteY2" fmla="*/ 0 h 970241"/>
              <a:gd name="connsiteX3" fmla="*/ 4481258 w 5081551"/>
              <a:gd name="connsiteY3" fmla="*/ 0 h 970241"/>
              <a:gd name="connsiteX4" fmla="*/ 4481258 w 5081551"/>
              <a:gd name="connsiteY4" fmla="*/ 970241 h 970241"/>
              <a:gd name="connsiteX5" fmla="*/ 4704623 w 5081551"/>
              <a:gd name="connsiteY5" fmla="*/ 970241 h 970241"/>
              <a:gd name="connsiteX6" fmla="*/ 5081551 w 5081551"/>
              <a:gd name="connsiteY6" fmla="*/ 970241 h 970241"/>
              <a:gd name="connsiteX7" fmla="*/ 5081551 w 5081551"/>
              <a:gd name="connsiteY7" fmla="*/ 879499 h 970241"/>
              <a:gd name="connsiteX0" fmla="*/ 0 w 5081551"/>
              <a:gd name="connsiteY0" fmla="*/ 942320 h 970241"/>
              <a:gd name="connsiteX1" fmla="*/ 649155 w 5081551"/>
              <a:gd name="connsiteY1" fmla="*/ 942320 h 970241"/>
              <a:gd name="connsiteX2" fmla="*/ 649155 w 5081551"/>
              <a:gd name="connsiteY2" fmla="*/ 0 h 970241"/>
              <a:gd name="connsiteX3" fmla="*/ 4481258 w 5081551"/>
              <a:gd name="connsiteY3" fmla="*/ 0 h 970241"/>
              <a:gd name="connsiteX4" fmla="*/ 4481258 w 5081551"/>
              <a:gd name="connsiteY4" fmla="*/ 970241 h 970241"/>
              <a:gd name="connsiteX5" fmla="*/ 5081551 w 5081551"/>
              <a:gd name="connsiteY5" fmla="*/ 970241 h 970241"/>
              <a:gd name="connsiteX6" fmla="*/ 5081551 w 5081551"/>
              <a:gd name="connsiteY6" fmla="*/ 879499 h 970241"/>
              <a:gd name="connsiteX0" fmla="*/ 0 w 5081551"/>
              <a:gd name="connsiteY0" fmla="*/ 942320 h 970241"/>
              <a:gd name="connsiteX1" fmla="*/ 649155 w 5081551"/>
              <a:gd name="connsiteY1" fmla="*/ 942320 h 970241"/>
              <a:gd name="connsiteX2" fmla="*/ 649155 w 5081551"/>
              <a:gd name="connsiteY2" fmla="*/ 0 h 970241"/>
              <a:gd name="connsiteX3" fmla="*/ 4481258 w 5081551"/>
              <a:gd name="connsiteY3" fmla="*/ 0 h 970241"/>
              <a:gd name="connsiteX4" fmla="*/ 4481258 w 5081551"/>
              <a:gd name="connsiteY4" fmla="*/ 970241 h 970241"/>
              <a:gd name="connsiteX5" fmla="*/ 5081551 w 5081551"/>
              <a:gd name="connsiteY5" fmla="*/ 970241 h 9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1551" h="970241">
                <a:moveTo>
                  <a:pt x="0" y="942320"/>
                </a:moveTo>
                <a:lnTo>
                  <a:pt x="649155" y="942320"/>
                </a:lnTo>
                <a:lnTo>
                  <a:pt x="649155" y="0"/>
                </a:lnTo>
                <a:lnTo>
                  <a:pt x="4481258" y="0"/>
                </a:lnTo>
                <a:lnTo>
                  <a:pt x="4481258" y="970241"/>
                </a:lnTo>
                <a:lnTo>
                  <a:pt x="5081551" y="970241"/>
                </a:lnTo>
              </a:path>
            </a:pathLst>
          </a:custGeom>
          <a:no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22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Multi-resolution shading</a:t>
            </a:r>
            <a:endParaRPr lang="en-US"/>
          </a:p>
        </p:txBody>
      </p:sp>
      <p:sp>
        <p:nvSpPr>
          <p:cNvPr id="4" name="Text Placeholder 3"/>
          <p:cNvSpPr>
            <a:spLocks noGrp="1"/>
          </p:cNvSpPr>
          <p:nvPr>
            <p:ph type="body" sz="quarter" idx="10"/>
          </p:nvPr>
        </p:nvSpPr>
        <p:spPr/>
        <p:txBody>
          <a:bodyPr/>
          <a:lstStyle/>
          <a:p>
            <a:r>
              <a:rPr lang="en-US" smtClean="0"/>
              <a:t>50% pixels saved</a:t>
            </a:r>
            <a:endParaRPr lang="en-US"/>
          </a:p>
        </p:txBody>
      </p:sp>
      <p:sp>
        <p:nvSpPr>
          <p:cNvPr id="7" name="Content Placeholder 1"/>
          <p:cNvSpPr txBox="1">
            <a:spLocks/>
          </p:cNvSpPr>
          <p:nvPr/>
        </p:nvSpPr>
        <p:spPr bwMode="auto">
          <a:xfrm>
            <a:off x="6505731" y="4383933"/>
            <a:ext cx="3874958" cy="574936"/>
          </a:xfrm>
          <a:prstGeom prst="rect">
            <a:avLst/>
          </a:prstGeom>
          <a:noFill/>
          <a:ln w="9525">
            <a:noFill/>
            <a:miter lim="800000"/>
            <a:headEnd/>
            <a:tailEnd/>
          </a:ln>
        </p:spPr>
        <p:txBody>
          <a:bodyPr vert="horz" wrap="square" lIns="91386" tIns="45690" rIns="91386" bIns="45690" numCol="1" anchor="t" anchorCtr="0" compatLnSpc="1">
            <a:prstTxWarp prst="textNoShape">
              <a:avLst/>
            </a:prstTxWarp>
          </a:bodyPr>
          <a:lstStyle>
            <a:lvl1pPr marL="174625" indent="-228600" algn="l" rtl="0" fontAlgn="base">
              <a:lnSpc>
                <a:spcPct val="90000"/>
              </a:lnSpc>
              <a:spcBef>
                <a:spcPts val="2400"/>
              </a:spcBef>
              <a:spcAft>
                <a:spcPct val="0"/>
              </a:spcAft>
              <a:buSzPct val="100000"/>
              <a:buFontTx/>
              <a:buBlip>
                <a:blip r:embed="rId3"/>
              </a:buBlip>
              <a:defRPr sz="2800" b="0" baseline="0">
                <a:solidFill>
                  <a:schemeClr val="bg2"/>
                </a:solidFill>
                <a:latin typeface="+mn-lt"/>
                <a:ea typeface="+mn-ea"/>
                <a:cs typeface="+mn-cs"/>
              </a:defRPr>
            </a:lvl1pPr>
            <a:lvl2pPr marL="463550" indent="-182880" algn="l" rtl="0" fontAlgn="base">
              <a:lnSpc>
                <a:spcPct val="90000"/>
              </a:lnSpc>
              <a:spcBef>
                <a:spcPct val="20000"/>
              </a:spcBef>
              <a:spcAft>
                <a:spcPct val="0"/>
              </a:spcAft>
              <a:buSzPct val="100000"/>
              <a:buFontTx/>
              <a:buBlip>
                <a:blip r:embed="rId3"/>
              </a:buBlip>
              <a:defRPr sz="2400" b="0" baseline="0">
                <a:solidFill>
                  <a:schemeClr val="bg2"/>
                </a:solidFill>
                <a:latin typeface="+mn-lt"/>
              </a:defRPr>
            </a:lvl2pPr>
            <a:lvl3pPr marL="914400" indent="-146304" algn="l" rtl="0" fontAlgn="base">
              <a:spcBef>
                <a:spcPct val="20000"/>
              </a:spcBef>
              <a:spcAft>
                <a:spcPct val="0"/>
              </a:spcAft>
              <a:buSzPct val="100000"/>
              <a:buFontTx/>
              <a:buBlip>
                <a:blip r:embed="rId3"/>
              </a:buBlip>
              <a:defRPr sz="2000" b="0">
                <a:solidFill>
                  <a:schemeClr val="bg2"/>
                </a:solidFill>
                <a:latin typeface="+mn-lt"/>
              </a:defRPr>
            </a:lvl3pPr>
            <a:lvl4pPr marL="1377950" indent="-146304" algn="l" rtl="0" fontAlgn="base">
              <a:spcBef>
                <a:spcPct val="20000"/>
              </a:spcBef>
              <a:spcAft>
                <a:spcPct val="0"/>
              </a:spcAft>
              <a:buFontTx/>
              <a:buBlip>
                <a:blip r:embed="rId3"/>
              </a:buBlip>
              <a:defRPr sz="2000">
                <a:solidFill>
                  <a:schemeClr val="bg2"/>
                </a:solidFill>
                <a:latin typeface="+mn-lt"/>
              </a:defRPr>
            </a:lvl4pPr>
            <a:lvl5pPr marL="1828800" indent="-146304" algn="l" rtl="0" fontAlgn="base">
              <a:spcBef>
                <a:spcPct val="20000"/>
              </a:spcBef>
              <a:spcAft>
                <a:spcPct val="0"/>
              </a:spcAft>
              <a:buFontTx/>
              <a:buBlip>
                <a:blip r:embed="rId3"/>
              </a:buBlip>
              <a:defRPr sz="2000">
                <a:solidFill>
                  <a:schemeClr val="bg2"/>
                </a:solidFill>
                <a:latin typeface="+mn-lt"/>
              </a:defRPr>
            </a:lvl5pPr>
            <a:lvl6pPr marL="2573392" indent="-228464" algn="l" rtl="0" eaLnBrk="1" fontAlgn="base" hangingPunct="1">
              <a:spcBef>
                <a:spcPct val="20000"/>
              </a:spcBef>
              <a:spcAft>
                <a:spcPct val="0"/>
              </a:spcAft>
              <a:buChar char="»"/>
              <a:defRPr sz="2000">
                <a:solidFill>
                  <a:schemeClr val="bg1"/>
                </a:solidFill>
                <a:latin typeface="+mn-lt"/>
              </a:defRPr>
            </a:lvl6pPr>
            <a:lvl7pPr marL="3030307" indent="-228464" algn="l" rtl="0" eaLnBrk="1" fontAlgn="base" hangingPunct="1">
              <a:spcBef>
                <a:spcPct val="20000"/>
              </a:spcBef>
              <a:spcAft>
                <a:spcPct val="0"/>
              </a:spcAft>
              <a:buChar char="»"/>
              <a:defRPr sz="2000">
                <a:solidFill>
                  <a:schemeClr val="bg1"/>
                </a:solidFill>
                <a:latin typeface="+mn-lt"/>
              </a:defRPr>
            </a:lvl7pPr>
            <a:lvl8pPr marL="3487234" indent="-228464" algn="l" rtl="0" eaLnBrk="1" fontAlgn="base" hangingPunct="1">
              <a:spcBef>
                <a:spcPct val="20000"/>
              </a:spcBef>
              <a:spcAft>
                <a:spcPct val="0"/>
              </a:spcAft>
              <a:buChar char="»"/>
              <a:defRPr sz="2000">
                <a:solidFill>
                  <a:schemeClr val="bg1"/>
                </a:solidFill>
                <a:latin typeface="+mn-lt"/>
              </a:defRPr>
            </a:lvl8pPr>
            <a:lvl9pPr marL="3944159" indent="-228464"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2400" kern="0" smtClean="0">
                <a:solidFill>
                  <a:schemeClr val="tx2"/>
                </a:solidFill>
                <a:latin typeface="Myriad Pro" panose="020B0503030403020204" pitchFamily="34" charset="0"/>
              </a:rPr>
              <a:t>Ideal pixel density</a:t>
            </a:r>
          </a:p>
        </p:txBody>
      </p:sp>
      <p:sp>
        <p:nvSpPr>
          <p:cNvPr id="8" name="Content Placeholder 1"/>
          <p:cNvSpPr txBox="1">
            <a:spLocks/>
          </p:cNvSpPr>
          <p:nvPr/>
        </p:nvSpPr>
        <p:spPr bwMode="auto">
          <a:xfrm>
            <a:off x="6505731" y="2549823"/>
            <a:ext cx="3874958" cy="574936"/>
          </a:xfrm>
          <a:prstGeom prst="rect">
            <a:avLst/>
          </a:prstGeom>
          <a:noFill/>
          <a:ln w="9525">
            <a:noFill/>
            <a:miter lim="800000"/>
            <a:headEnd/>
            <a:tailEnd/>
          </a:ln>
        </p:spPr>
        <p:txBody>
          <a:bodyPr vert="horz" wrap="square" lIns="91386" tIns="45690" rIns="91386" bIns="45690" numCol="1" anchor="t" anchorCtr="0" compatLnSpc="1">
            <a:prstTxWarp prst="textNoShape">
              <a:avLst/>
            </a:prstTxWarp>
          </a:bodyPr>
          <a:lstStyle>
            <a:lvl1pPr marL="174625" indent="-228600" algn="l" rtl="0" fontAlgn="base">
              <a:lnSpc>
                <a:spcPct val="90000"/>
              </a:lnSpc>
              <a:spcBef>
                <a:spcPts val="2400"/>
              </a:spcBef>
              <a:spcAft>
                <a:spcPct val="0"/>
              </a:spcAft>
              <a:buSzPct val="100000"/>
              <a:buFontTx/>
              <a:buBlip>
                <a:blip r:embed="rId3"/>
              </a:buBlip>
              <a:defRPr sz="2800" b="0" baseline="0">
                <a:solidFill>
                  <a:schemeClr val="bg2"/>
                </a:solidFill>
                <a:latin typeface="+mn-lt"/>
                <a:ea typeface="+mn-ea"/>
                <a:cs typeface="+mn-cs"/>
              </a:defRPr>
            </a:lvl1pPr>
            <a:lvl2pPr marL="463550" indent="-182880" algn="l" rtl="0" fontAlgn="base">
              <a:lnSpc>
                <a:spcPct val="90000"/>
              </a:lnSpc>
              <a:spcBef>
                <a:spcPct val="20000"/>
              </a:spcBef>
              <a:spcAft>
                <a:spcPct val="0"/>
              </a:spcAft>
              <a:buSzPct val="100000"/>
              <a:buFontTx/>
              <a:buBlip>
                <a:blip r:embed="rId3"/>
              </a:buBlip>
              <a:defRPr sz="2400" b="0" baseline="0">
                <a:solidFill>
                  <a:schemeClr val="bg2"/>
                </a:solidFill>
                <a:latin typeface="+mn-lt"/>
              </a:defRPr>
            </a:lvl2pPr>
            <a:lvl3pPr marL="914400" indent="-146304" algn="l" rtl="0" fontAlgn="base">
              <a:spcBef>
                <a:spcPct val="20000"/>
              </a:spcBef>
              <a:spcAft>
                <a:spcPct val="0"/>
              </a:spcAft>
              <a:buSzPct val="100000"/>
              <a:buFontTx/>
              <a:buBlip>
                <a:blip r:embed="rId3"/>
              </a:buBlip>
              <a:defRPr sz="2000" b="0">
                <a:solidFill>
                  <a:schemeClr val="bg2"/>
                </a:solidFill>
                <a:latin typeface="+mn-lt"/>
              </a:defRPr>
            </a:lvl3pPr>
            <a:lvl4pPr marL="1377950" indent="-146304" algn="l" rtl="0" fontAlgn="base">
              <a:spcBef>
                <a:spcPct val="20000"/>
              </a:spcBef>
              <a:spcAft>
                <a:spcPct val="0"/>
              </a:spcAft>
              <a:buFontTx/>
              <a:buBlip>
                <a:blip r:embed="rId3"/>
              </a:buBlip>
              <a:defRPr sz="2000">
                <a:solidFill>
                  <a:schemeClr val="bg2"/>
                </a:solidFill>
                <a:latin typeface="+mn-lt"/>
              </a:defRPr>
            </a:lvl4pPr>
            <a:lvl5pPr marL="1828800" indent="-146304" algn="l" rtl="0" fontAlgn="base">
              <a:spcBef>
                <a:spcPct val="20000"/>
              </a:spcBef>
              <a:spcAft>
                <a:spcPct val="0"/>
              </a:spcAft>
              <a:buFontTx/>
              <a:buBlip>
                <a:blip r:embed="rId3"/>
              </a:buBlip>
              <a:defRPr sz="2000">
                <a:solidFill>
                  <a:schemeClr val="bg2"/>
                </a:solidFill>
                <a:latin typeface="+mn-lt"/>
              </a:defRPr>
            </a:lvl5pPr>
            <a:lvl6pPr marL="2573392" indent="-228464" algn="l" rtl="0" eaLnBrk="1" fontAlgn="base" hangingPunct="1">
              <a:spcBef>
                <a:spcPct val="20000"/>
              </a:spcBef>
              <a:spcAft>
                <a:spcPct val="0"/>
              </a:spcAft>
              <a:buChar char="»"/>
              <a:defRPr sz="2000">
                <a:solidFill>
                  <a:schemeClr val="bg1"/>
                </a:solidFill>
                <a:latin typeface="+mn-lt"/>
              </a:defRPr>
            </a:lvl6pPr>
            <a:lvl7pPr marL="3030307" indent="-228464" algn="l" rtl="0" eaLnBrk="1" fontAlgn="base" hangingPunct="1">
              <a:spcBef>
                <a:spcPct val="20000"/>
              </a:spcBef>
              <a:spcAft>
                <a:spcPct val="0"/>
              </a:spcAft>
              <a:buChar char="»"/>
              <a:defRPr sz="2000">
                <a:solidFill>
                  <a:schemeClr val="bg1"/>
                </a:solidFill>
                <a:latin typeface="+mn-lt"/>
              </a:defRPr>
            </a:lvl7pPr>
            <a:lvl8pPr marL="3487234" indent="-228464" algn="l" rtl="0" eaLnBrk="1" fontAlgn="base" hangingPunct="1">
              <a:spcBef>
                <a:spcPct val="20000"/>
              </a:spcBef>
              <a:spcAft>
                <a:spcPct val="0"/>
              </a:spcAft>
              <a:buChar char="»"/>
              <a:defRPr sz="2000">
                <a:solidFill>
                  <a:schemeClr val="bg1"/>
                </a:solidFill>
                <a:latin typeface="+mn-lt"/>
              </a:defRPr>
            </a:lvl8pPr>
            <a:lvl9pPr marL="3944159" indent="-228464" algn="l" rtl="0" eaLnBrk="1" fontAlgn="base" hangingPunct="1">
              <a:spcBef>
                <a:spcPct val="20000"/>
              </a:spcBef>
              <a:spcAft>
                <a:spcPct val="0"/>
              </a:spcAft>
              <a:buChar char="»"/>
              <a:defRPr sz="2000">
                <a:solidFill>
                  <a:schemeClr val="bg1"/>
                </a:solidFill>
                <a:latin typeface="+mn-lt"/>
              </a:defRPr>
            </a:lvl9pPr>
          </a:lstStyle>
          <a:p>
            <a:pPr marL="0" indent="0">
              <a:buFontTx/>
              <a:buNone/>
            </a:pPr>
            <a:r>
              <a:rPr lang="en-US" sz="2400" kern="0" dirty="0" smtClean="0">
                <a:solidFill>
                  <a:schemeClr val="accent1"/>
                </a:solidFill>
                <a:latin typeface="Myriad Pro" panose="020B0503030403020204" pitchFamily="34" charset="0"/>
              </a:rPr>
              <a:t>Rendered pixel density</a:t>
            </a:r>
          </a:p>
        </p:txBody>
      </p:sp>
      <p:sp>
        <p:nvSpPr>
          <p:cNvPr id="10" name="Freeform 9"/>
          <p:cNvSpPr/>
          <p:nvPr/>
        </p:nvSpPr>
        <p:spPr>
          <a:xfrm>
            <a:off x="1340189" y="2771021"/>
            <a:ext cx="5060611" cy="1870782"/>
          </a:xfrm>
          <a:custGeom>
            <a:avLst/>
            <a:gdLst>
              <a:gd name="connsiteX0" fmla="*/ 0 w 5060611"/>
              <a:gd name="connsiteY0" fmla="*/ 1870725 h 1870725"/>
              <a:gd name="connsiteX1" fmla="*/ 2526816 w 5060611"/>
              <a:gd name="connsiteY1" fmla="*/ 44 h 1870725"/>
              <a:gd name="connsiteX2" fmla="*/ 5060611 w 5060611"/>
              <a:gd name="connsiteY2" fmla="*/ 1814883 h 1870725"/>
              <a:gd name="connsiteX0" fmla="*/ 0 w 5060611"/>
              <a:gd name="connsiteY0" fmla="*/ 1900088 h 1900088"/>
              <a:gd name="connsiteX1" fmla="*/ 1033063 w 5060611"/>
              <a:gd name="connsiteY1" fmla="*/ 804204 h 1900088"/>
              <a:gd name="connsiteX2" fmla="*/ 2526816 w 5060611"/>
              <a:gd name="connsiteY2" fmla="*/ 29407 h 1900088"/>
              <a:gd name="connsiteX3" fmla="*/ 5060611 w 5060611"/>
              <a:gd name="connsiteY3" fmla="*/ 1844246 h 1900088"/>
              <a:gd name="connsiteX0" fmla="*/ 0 w 5060611"/>
              <a:gd name="connsiteY0" fmla="*/ 1912305 h 1912305"/>
              <a:gd name="connsiteX1" fmla="*/ 900440 w 5060611"/>
              <a:gd name="connsiteY1" fmla="*/ 690779 h 1912305"/>
              <a:gd name="connsiteX2" fmla="*/ 2526816 w 5060611"/>
              <a:gd name="connsiteY2" fmla="*/ 41624 h 1912305"/>
              <a:gd name="connsiteX3" fmla="*/ 5060611 w 5060611"/>
              <a:gd name="connsiteY3" fmla="*/ 1856463 h 1912305"/>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716 h 1870716"/>
              <a:gd name="connsiteX1" fmla="*/ 900440 w 5060611"/>
              <a:gd name="connsiteY1" fmla="*/ 649190 h 1870716"/>
              <a:gd name="connsiteX2" fmla="*/ 2526816 w 5060611"/>
              <a:gd name="connsiteY2" fmla="*/ 35 h 1870716"/>
              <a:gd name="connsiteX3" fmla="*/ 5060611 w 5060611"/>
              <a:gd name="connsiteY3" fmla="*/ 1814874 h 1870716"/>
              <a:gd name="connsiteX0" fmla="*/ 0 w 5060611"/>
              <a:gd name="connsiteY0" fmla="*/ 1870682 h 1870682"/>
              <a:gd name="connsiteX1" fmla="*/ 900440 w 5060611"/>
              <a:gd name="connsiteY1" fmla="*/ 649156 h 1870682"/>
              <a:gd name="connsiteX2" fmla="*/ 2526816 w 5060611"/>
              <a:gd name="connsiteY2" fmla="*/ 1 h 1870682"/>
              <a:gd name="connsiteX3" fmla="*/ 5060611 w 5060611"/>
              <a:gd name="connsiteY3" fmla="*/ 1814840 h 1870682"/>
              <a:gd name="connsiteX0" fmla="*/ 0 w 5060611"/>
              <a:gd name="connsiteY0" fmla="*/ 1870911 h 1870911"/>
              <a:gd name="connsiteX1" fmla="*/ 900440 w 5060611"/>
              <a:gd name="connsiteY1" fmla="*/ 649385 h 1870911"/>
              <a:gd name="connsiteX2" fmla="*/ 2526816 w 5060611"/>
              <a:gd name="connsiteY2" fmla="*/ 230 h 1870911"/>
              <a:gd name="connsiteX3" fmla="*/ 3825124 w 5060611"/>
              <a:gd name="connsiteY3" fmla="*/ 712205 h 1870911"/>
              <a:gd name="connsiteX4" fmla="*/ 5060611 w 5060611"/>
              <a:gd name="connsiteY4" fmla="*/ 1815069 h 1870911"/>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684 h 1870684"/>
              <a:gd name="connsiteX1" fmla="*/ 900440 w 5060611"/>
              <a:gd name="connsiteY1" fmla="*/ 649158 h 1870684"/>
              <a:gd name="connsiteX2" fmla="*/ 2526816 w 5060611"/>
              <a:gd name="connsiteY2" fmla="*/ 3 h 1870684"/>
              <a:gd name="connsiteX3" fmla="*/ 4174131 w 5060611"/>
              <a:gd name="connsiteY3" fmla="*/ 642177 h 1870684"/>
              <a:gd name="connsiteX4" fmla="*/ 5060611 w 5060611"/>
              <a:gd name="connsiteY4" fmla="*/ 1814842 h 1870684"/>
              <a:gd name="connsiteX0" fmla="*/ 0 w 5060611"/>
              <a:gd name="connsiteY0" fmla="*/ 1870824 h 1870824"/>
              <a:gd name="connsiteX1" fmla="*/ 900440 w 5060611"/>
              <a:gd name="connsiteY1" fmla="*/ 649298 h 1870824"/>
              <a:gd name="connsiteX2" fmla="*/ 2526816 w 5060611"/>
              <a:gd name="connsiteY2" fmla="*/ 143 h 1870824"/>
              <a:gd name="connsiteX3" fmla="*/ 4146211 w 5060611"/>
              <a:gd name="connsiteY3" fmla="*/ 607416 h 1870824"/>
              <a:gd name="connsiteX4" fmla="*/ 5060611 w 5060611"/>
              <a:gd name="connsiteY4" fmla="*/ 1814982 h 1870824"/>
              <a:gd name="connsiteX0" fmla="*/ 0 w 5060611"/>
              <a:gd name="connsiteY0" fmla="*/ 1870836 h 1870836"/>
              <a:gd name="connsiteX1" fmla="*/ 900440 w 5060611"/>
              <a:gd name="connsiteY1" fmla="*/ 649310 h 1870836"/>
              <a:gd name="connsiteX2" fmla="*/ 2526816 w 5060611"/>
              <a:gd name="connsiteY2" fmla="*/ 155 h 1870836"/>
              <a:gd name="connsiteX3" fmla="*/ 4146211 w 5060611"/>
              <a:gd name="connsiteY3" fmla="*/ 607428 h 1870836"/>
              <a:gd name="connsiteX4" fmla="*/ 5060611 w 5060611"/>
              <a:gd name="connsiteY4" fmla="*/ 1814994 h 1870836"/>
              <a:gd name="connsiteX0" fmla="*/ 0 w 5060611"/>
              <a:gd name="connsiteY0" fmla="*/ 1870811 h 1870811"/>
              <a:gd name="connsiteX1" fmla="*/ 900440 w 5060611"/>
              <a:gd name="connsiteY1" fmla="*/ 649285 h 1870811"/>
              <a:gd name="connsiteX2" fmla="*/ 2526816 w 5060611"/>
              <a:gd name="connsiteY2" fmla="*/ 130 h 1870811"/>
              <a:gd name="connsiteX3" fmla="*/ 4146211 w 5060611"/>
              <a:gd name="connsiteY3" fmla="*/ 607403 h 1870811"/>
              <a:gd name="connsiteX4" fmla="*/ 5060611 w 5060611"/>
              <a:gd name="connsiteY4" fmla="*/ 1814969 h 1870811"/>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0682 h 1870682"/>
              <a:gd name="connsiteX1" fmla="*/ 900440 w 5060611"/>
              <a:gd name="connsiteY1" fmla="*/ 649156 h 1870682"/>
              <a:gd name="connsiteX2" fmla="*/ 2526816 w 5060611"/>
              <a:gd name="connsiteY2" fmla="*/ 1 h 1870682"/>
              <a:gd name="connsiteX3" fmla="*/ 4146211 w 5060611"/>
              <a:gd name="connsiteY3" fmla="*/ 607274 h 1870682"/>
              <a:gd name="connsiteX4" fmla="*/ 5060611 w 5060611"/>
              <a:gd name="connsiteY4" fmla="*/ 1814840 h 1870682"/>
              <a:gd name="connsiteX0" fmla="*/ 0 w 5060611"/>
              <a:gd name="connsiteY0" fmla="*/ 1871174 h 1871174"/>
              <a:gd name="connsiteX1" fmla="*/ 928361 w 5060611"/>
              <a:gd name="connsiteY1" fmla="*/ 691528 h 1871174"/>
              <a:gd name="connsiteX2" fmla="*/ 2526816 w 5060611"/>
              <a:gd name="connsiteY2" fmla="*/ 493 h 1871174"/>
              <a:gd name="connsiteX3" fmla="*/ 4146211 w 5060611"/>
              <a:gd name="connsiteY3" fmla="*/ 607766 h 1871174"/>
              <a:gd name="connsiteX4" fmla="*/ 5060611 w 5060611"/>
              <a:gd name="connsiteY4" fmla="*/ 1815332 h 187117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94 h 1870794"/>
              <a:gd name="connsiteX1" fmla="*/ 928361 w 5060611"/>
              <a:gd name="connsiteY1" fmla="*/ 691148 h 1870794"/>
              <a:gd name="connsiteX2" fmla="*/ 2526816 w 5060611"/>
              <a:gd name="connsiteY2" fmla="*/ 113 h 1870794"/>
              <a:gd name="connsiteX3" fmla="*/ 4139231 w 5060611"/>
              <a:gd name="connsiteY3" fmla="*/ 649267 h 1870794"/>
              <a:gd name="connsiteX4" fmla="*/ 5060611 w 5060611"/>
              <a:gd name="connsiteY4" fmla="*/ 1814952 h 1870794"/>
              <a:gd name="connsiteX0" fmla="*/ 0 w 5060611"/>
              <a:gd name="connsiteY0" fmla="*/ 1870782 h 1870782"/>
              <a:gd name="connsiteX1" fmla="*/ 928361 w 5060611"/>
              <a:gd name="connsiteY1" fmla="*/ 691136 h 1870782"/>
              <a:gd name="connsiteX2" fmla="*/ 2526816 w 5060611"/>
              <a:gd name="connsiteY2" fmla="*/ 101 h 1870782"/>
              <a:gd name="connsiteX3" fmla="*/ 4139231 w 5060611"/>
              <a:gd name="connsiteY3" fmla="*/ 649255 h 1870782"/>
              <a:gd name="connsiteX4" fmla="*/ 5060611 w 5060611"/>
              <a:gd name="connsiteY4" fmla="*/ 1814940 h 18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611" h="1870782">
                <a:moveTo>
                  <a:pt x="0" y="1870782"/>
                </a:moveTo>
                <a:cubicBezTo>
                  <a:pt x="318760" y="1332147"/>
                  <a:pt x="528165" y="1030837"/>
                  <a:pt x="928361" y="691136"/>
                </a:cubicBezTo>
                <a:cubicBezTo>
                  <a:pt x="1328557" y="351435"/>
                  <a:pt x="1921870" y="-6880"/>
                  <a:pt x="2526816" y="101"/>
                </a:cubicBezTo>
                <a:cubicBezTo>
                  <a:pt x="3131762" y="7082"/>
                  <a:pt x="3730891" y="311881"/>
                  <a:pt x="4139231" y="649255"/>
                </a:cubicBezTo>
                <a:cubicBezTo>
                  <a:pt x="4547571" y="986629"/>
                  <a:pt x="4812817" y="1317024"/>
                  <a:pt x="5060611" y="181494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326229" y="3706461"/>
            <a:ext cx="711976" cy="69802"/>
          </a:xfrm>
          <a:custGeom>
            <a:avLst/>
            <a:gdLst>
              <a:gd name="connsiteX0" fmla="*/ 0 w 711976"/>
              <a:gd name="connsiteY0" fmla="*/ 0 h 69802"/>
              <a:gd name="connsiteX1" fmla="*/ 711976 w 711976"/>
              <a:gd name="connsiteY1" fmla="*/ 0 h 69802"/>
              <a:gd name="connsiteX2" fmla="*/ 711976 w 711976"/>
              <a:gd name="connsiteY2" fmla="*/ 69802 h 69802"/>
            </a:gdLst>
            <a:ahLst/>
            <a:cxnLst>
              <a:cxn ang="0">
                <a:pos x="connsiteX0" y="connsiteY0"/>
              </a:cxn>
              <a:cxn ang="0">
                <a:pos x="connsiteX1" y="connsiteY1"/>
              </a:cxn>
              <a:cxn ang="0">
                <a:pos x="connsiteX2" y="connsiteY2"/>
              </a:cxn>
            </a:cxnLst>
            <a:rect l="l" t="t" r="r" b="b"/>
            <a:pathLst>
              <a:path w="711976" h="69802">
                <a:moveTo>
                  <a:pt x="0" y="0"/>
                </a:moveTo>
                <a:lnTo>
                  <a:pt x="711976" y="0"/>
                </a:lnTo>
                <a:lnTo>
                  <a:pt x="711976" y="69802"/>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333209" y="2771121"/>
            <a:ext cx="5074571" cy="1214546"/>
          </a:xfrm>
          <a:custGeom>
            <a:avLst/>
            <a:gdLst>
              <a:gd name="connsiteX0" fmla="*/ 0 w 5074571"/>
              <a:gd name="connsiteY0" fmla="*/ 1186626 h 1214546"/>
              <a:gd name="connsiteX1" fmla="*/ 1179646 w 5074571"/>
              <a:gd name="connsiteY1" fmla="*/ 1186626 h 1214546"/>
              <a:gd name="connsiteX2" fmla="*/ 1179646 w 5074571"/>
              <a:gd name="connsiteY2" fmla="*/ 0 h 1214546"/>
              <a:gd name="connsiteX3" fmla="*/ 1291328 w 5074571"/>
              <a:gd name="connsiteY3" fmla="*/ 0 h 1214546"/>
              <a:gd name="connsiteX4" fmla="*/ 3985667 w 5074571"/>
              <a:gd name="connsiteY4" fmla="*/ 0 h 1214546"/>
              <a:gd name="connsiteX5" fmla="*/ 3985667 w 5074571"/>
              <a:gd name="connsiteY5" fmla="*/ 174503 h 1214546"/>
              <a:gd name="connsiteX6" fmla="*/ 3985667 w 5074571"/>
              <a:gd name="connsiteY6" fmla="*/ 1214546 h 1214546"/>
              <a:gd name="connsiteX7" fmla="*/ 4278834 w 5074571"/>
              <a:gd name="connsiteY7" fmla="*/ 1214546 h 1214546"/>
              <a:gd name="connsiteX8" fmla="*/ 5074571 w 5074571"/>
              <a:gd name="connsiteY8" fmla="*/ 1214546 h 1214546"/>
              <a:gd name="connsiteX9" fmla="*/ 5074571 w 5074571"/>
              <a:gd name="connsiteY9" fmla="*/ 984201 h 1214546"/>
              <a:gd name="connsiteX0" fmla="*/ 0 w 5074571"/>
              <a:gd name="connsiteY0" fmla="*/ 1186626 h 1214546"/>
              <a:gd name="connsiteX1" fmla="*/ 1179646 w 5074571"/>
              <a:gd name="connsiteY1" fmla="*/ 1186626 h 1214546"/>
              <a:gd name="connsiteX2" fmla="*/ 1179646 w 5074571"/>
              <a:gd name="connsiteY2" fmla="*/ 0 h 1214546"/>
              <a:gd name="connsiteX3" fmla="*/ 3985667 w 5074571"/>
              <a:gd name="connsiteY3" fmla="*/ 0 h 1214546"/>
              <a:gd name="connsiteX4" fmla="*/ 3985667 w 5074571"/>
              <a:gd name="connsiteY4" fmla="*/ 174503 h 1214546"/>
              <a:gd name="connsiteX5" fmla="*/ 3985667 w 5074571"/>
              <a:gd name="connsiteY5" fmla="*/ 1214546 h 1214546"/>
              <a:gd name="connsiteX6" fmla="*/ 4278834 w 5074571"/>
              <a:gd name="connsiteY6" fmla="*/ 1214546 h 1214546"/>
              <a:gd name="connsiteX7" fmla="*/ 5074571 w 5074571"/>
              <a:gd name="connsiteY7" fmla="*/ 1214546 h 1214546"/>
              <a:gd name="connsiteX8" fmla="*/ 5074571 w 5074571"/>
              <a:gd name="connsiteY8" fmla="*/ 984201 h 1214546"/>
              <a:gd name="connsiteX0" fmla="*/ 0 w 5074571"/>
              <a:gd name="connsiteY0" fmla="*/ 1186626 h 1214546"/>
              <a:gd name="connsiteX1" fmla="*/ 1179646 w 5074571"/>
              <a:gd name="connsiteY1" fmla="*/ 1186626 h 1214546"/>
              <a:gd name="connsiteX2" fmla="*/ 1179646 w 5074571"/>
              <a:gd name="connsiteY2" fmla="*/ 0 h 1214546"/>
              <a:gd name="connsiteX3" fmla="*/ 3985667 w 5074571"/>
              <a:gd name="connsiteY3" fmla="*/ 0 h 1214546"/>
              <a:gd name="connsiteX4" fmla="*/ 3985667 w 5074571"/>
              <a:gd name="connsiteY4" fmla="*/ 1214546 h 1214546"/>
              <a:gd name="connsiteX5" fmla="*/ 4278834 w 5074571"/>
              <a:gd name="connsiteY5" fmla="*/ 1214546 h 1214546"/>
              <a:gd name="connsiteX6" fmla="*/ 5074571 w 5074571"/>
              <a:gd name="connsiteY6" fmla="*/ 1214546 h 1214546"/>
              <a:gd name="connsiteX7" fmla="*/ 5074571 w 5074571"/>
              <a:gd name="connsiteY7" fmla="*/ 984201 h 1214546"/>
              <a:gd name="connsiteX0" fmla="*/ 0 w 5074571"/>
              <a:gd name="connsiteY0" fmla="*/ 1186626 h 1214546"/>
              <a:gd name="connsiteX1" fmla="*/ 1179646 w 5074571"/>
              <a:gd name="connsiteY1" fmla="*/ 1186626 h 1214546"/>
              <a:gd name="connsiteX2" fmla="*/ 1179646 w 5074571"/>
              <a:gd name="connsiteY2" fmla="*/ 0 h 1214546"/>
              <a:gd name="connsiteX3" fmla="*/ 3985667 w 5074571"/>
              <a:gd name="connsiteY3" fmla="*/ 0 h 1214546"/>
              <a:gd name="connsiteX4" fmla="*/ 3985667 w 5074571"/>
              <a:gd name="connsiteY4" fmla="*/ 1214546 h 1214546"/>
              <a:gd name="connsiteX5" fmla="*/ 5074571 w 5074571"/>
              <a:gd name="connsiteY5" fmla="*/ 1214546 h 1214546"/>
              <a:gd name="connsiteX6" fmla="*/ 5074571 w 5074571"/>
              <a:gd name="connsiteY6" fmla="*/ 984201 h 1214546"/>
              <a:gd name="connsiteX0" fmla="*/ 0 w 5074571"/>
              <a:gd name="connsiteY0" fmla="*/ 1186626 h 1214546"/>
              <a:gd name="connsiteX1" fmla="*/ 1179646 w 5074571"/>
              <a:gd name="connsiteY1" fmla="*/ 1186626 h 1214546"/>
              <a:gd name="connsiteX2" fmla="*/ 1179646 w 5074571"/>
              <a:gd name="connsiteY2" fmla="*/ 0 h 1214546"/>
              <a:gd name="connsiteX3" fmla="*/ 3985667 w 5074571"/>
              <a:gd name="connsiteY3" fmla="*/ 0 h 1214546"/>
              <a:gd name="connsiteX4" fmla="*/ 3985667 w 5074571"/>
              <a:gd name="connsiteY4" fmla="*/ 1214546 h 1214546"/>
              <a:gd name="connsiteX5" fmla="*/ 5074571 w 5074571"/>
              <a:gd name="connsiteY5" fmla="*/ 1214546 h 12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4571" h="1214546">
                <a:moveTo>
                  <a:pt x="0" y="1186626"/>
                </a:moveTo>
                <a:lnTo>
                  <a:pt x="1179646" y="1186626"/>
                </a:lnTo>
                <a:lnTo>
                  <a:pt x="1179646" y="0"/>
                </a:lnTo>
                <a:lnTo>
                  <a:pt x="3985667" y="0"/>
                </a:lnTo>
                <a:lnTo>
                  <a:pt x="3985667" y="1214546"/>
                </a:lnTo>
                <a:lnTo>
                  <a:pt x="5074571" y="1214546"/>
                </a:lnTo>
              </a:path>
            </a:pathLst>
          </a:custGeom>
          <a:noFill/>
          <a:ln>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51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Multi-resolution shading</a:t>
            </a:r>
            <a:endParaRPr lang="en-US"/>
          </a:p>
        </p:txBody>
      </p:sp>
      <p:sp>
        <p:nvSpPr>
          <p:cNvPr id="3" name="Content Placeholder 2"/>
          <p:cNvSpPr>
            <a:spLocks noGrp="1"/>
          </p:cNvSpPr>
          <p:nvPr>
            <p:ph idx="1"/>
          </p:nvPr>
        </p:nvSpPr>
        <p:spPr/>
        <p:txBody>
          <a:bodyPr/>
          <a:lstStyle/>
          <a:p>
            <a:r>
              <a:rPr lang="en-US" smtClean="0"/>
              <a:t>Needs renderer integration (especially postprocessing)</a:t>
            </a:r>
          </a:p>
          <a:p>
            <a:r>
              <a:rPr lang="en-US" smtClean="0"/>
              <a:t>DX11 &amp; OpenGL API extensions in development</a:t>
            </a:r>
          </a:p>
          <a:p>
            <a:r>
              <a:rPr lang="en-US" smtClean="0"/>
              <a:t>Requires Maxwell GPU</a:t>
            </a:r>
          </a:p>
          <a:p>
            <a:pPr lvl="1"/>
            <a:r>
              <a:rPr lang="en-US" sz="2000" smtClean="0"/>
              <a:t>GTX 900 series, Titan X, Quadro M6000</a:t>
            </a:r>
          </a:p>
        </p:txBody>
      </p:sp>
      <p:sp>
        <p:nvSpPr>
          <p:cNvPr id="4" name="Text Placeholder 3"/>
          <p:cNvSpPr>
            <a:spLocks noGrp="1"/>
          </p:cNvSpPr>
          <p:nvPr>
            <p:ph type="body" sz="quarter" idx="10"/>
          </p:nvPr>
        </p:nvSpPr>
        <p:spPr/>
        <p:txBody>
          <a:bodyPr/>
          <a:lstStyle/>
          <a:p>
            <a:r>
              <a:rPr lang="en-US" smtClean="0"/>
              <a:t>SDK coming soon</a:t>
            </a:r>
            <a:endParaRPr lang="en-US"/>
          </a:p>
        </p:txBody>
      </p:sp>
    </p:spTree>
    <p:extLst>
      <p:ext uri="{BB962C8B-B14F-4D97-AF65-F5344CB8AC3E}">
        <p14:creationId xmlns:p14="http://schemas.microsoft.com/office/powerpoint/2010/main" val="14886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762934"/>
            <a:ext cx="9976104" cy="701731"/>
          </a:xfrm>
        </p:spPr>
        <p:txBody>
          <a:bodyPr/>
          <a:lstStyle/>
          <a:p>
            <a:r>
              <a:rPr lang="en-US" smtClean="0"/>
              <a:t>GPU Multitasking and VR</a:t>
            </a:r>
            <a:endParaRPr lang="en-US"/>
          </a:p>
        </p:txBody>
      </p:sp>
    </p:spTree>
    <p:extLst>
      <p:ext uri="{BB962C8B-B14F-4D97-AF65-F5344CB8AC3E}">
        <p14:creationId xmlns:p14="http://schemas.microsoft.com/office/powerpoint/2010/main" val="204059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GPU multitasking</a:t>
            </a:r>
            <a:endParaRPr lang="en-US"/>
          </a:p>
        </p:txBody>
      </p:sp>
      <p:sp>
        <p:nvSpPr>
          <p:cNvPr id="3" name="Content Placeholder 2"/>
          <p:cNvSpPr>
            <a:spLocks noGrp="1"/>
          </p:cNvSpPr>
          <p:nvPr>
            <p:ph idx="1"/>
          </p:nvPr>
        </p:nvSpPr>
        <p:spPr/>
        <p:txBody>
          <a:bodyPr/>
          <a:lstStyle/>
          <a:p>
            <a:r>
              <a:rPr lang="en-US" smtClean="0"/>
              <a:t>GPU is massively parallel under the hood (vertices, tris, pixels)</a:t>
            </a:r>
          </a:p>
          <a:p>
            <a:r>
              <a:rPr lang="en-US" smtClean="0"/>
              <a:t>Fed by a serial command buffer (state changes, draw calls)</a:t>
            </a:r>
          </a:p>
        </p:txBody>
      </p:sp>
      <p:sp>
        <p:nvSpPr>
          <p:cNvPr id="4" name="Text Placeholder 3"/>
          <p:cNvSpPr>
            <a:spLocks noGrp="1"/>
          </p:cNvSpPr>
          <p:nvPr>
            <p:ph type="body" sz="quarter" idx="10"/>
          </p:nvPr>
        </p:nvSpPr>
        <p:spPr/>
        <p:txBody>
          <a:bodyPr/>
          <a:lstStyle/>
          <a:p>
            <a:r>
              <a:rPr lang="en-US" smtClean="0"/>
              <a:t>How does it work?</a:t>
            </a:r>
            <a:endParaRPr lang="en-US"/>
          </a:p>
        </p:txBody>
      </p:sp>
    </p:spTree>
    <p:extLst>
      <p:ext uri="{BB962C8B-B14F-4D97-AF65-F5344CB8AC3E}">
        <p14:creationId xmlns:p14="http://schemas.microsoft.com/office/powerpoint/2010/main" val="198150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GPU multitasking</a:t>
            </a:r>
          </a:p>
        </p:txBody>
      </p:sp>
      <p:sp>
        <p:nvSpPr>
          <p:cNvPr id="3" name="Content Placeholder 2"/>
          <p:cNvSpPr>
            <a:spLocks noGrp="1"/>
          </p:cNvSpPr>
          <p:nvPr>
            <p:ph idx="1"/>
          </p:nvPr>
        </p:nvSpPr>
        <p:spPr/>
        <p:txBody>
          <a:bodyPr/>
          <a:lstStyle/>
          <a:p>
            <a:r>
              <a:rPr lang="en-US" smtClean="0"/>
              <a:t>Many running apps may want to use the GPU</a:t>
            </a:r>
          </a:p>
          <a:p>
            <a:pPr lvl="1"/>
            <a:r>
              <a:rPr lang="en-US" sz="2000" smtClean="0"/>
              <a:t>Including the desktop compositor!</a:t>
            </a:r>
          </a:p>
          <a:p>
            <a:r>
              <a:rPr lang="en-US" smtClean="0"/>
              <a:t>DX/GL contexts create command packets</a:t>
            </a:r>
          </a:p>
          <a:p>
            <a:r>
              <a:rPr lang="en-US" smtClean="0"/>
              <a:t>Windows enqueues packets for GPU to execute</a:t>
            </a:r>
          </a:p>
        </p:txBody>
      </p:sp>
      <p:sp>
        <p:nvSpPr>
          <p:cNvPr id="4" name="Text Placeholder 3"/>
          <p:cNvSpPr>
            <a:spLocks noGrp="1"/>
          </p:cNvSpPr>
          <p:nvPr>
            <p:ph type="body" sz="quarter" idx="10"/>
          </p:nvPr>
        </p:nvSpPr>
        <p:spPr/>
        <p:txBody>
          <a:bodyPr/>
          <a:lstStyle/>
          <a:p>
            <a:r>
              <a:rPr lang="en-US" smtClean="0"/>
              <a:t>How does it work?</a:t>
            </a:r>
            <a:endParaRPr lang="en-US"/>
          </a:p>
        </p:txBody>
      </p:sp>
    </p:spTree>
    <p:extLst>
      <p:ext uri="{BB962C8B-B14F-4D97-AF65-F5344CB8AC3E}">
        <p14:creationId xmlns:p14="http://schemas.microsoft.com/office/powerpoint/2010/main" val="250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GPU multitasking</a:t>
            </a:r>
            <a:endParaRPr lang="en-US"/>
          </a:p>
        </p:txBody>
      </p:sp>
      <p:sp>
        <p:nvSpPr>
          <p:cNvPr id="3" name="Content Placeholder 2"/>
          <p:cNvSpPr>
            <a:spLocks noGrp="1"/>
          </p:cNvSpPr>
          <p:nvPr>
            <p:ph idx="1"/>
          </p:nvPr>
        </p:nvSpPr>
        <p:spPr/>
        <p:txBody>
          <a:bodyPr/>
          <a:lstStyle/>
          <a:p>
            <a:r>
              <a:rPr lang="en-US" smtClean="0"/>
              <a:t>Problem: long packets can’t be interrupted </a:t>
            </a:r>
            <a:r>
              <a:rPr lang="en-US" sz="2000" smtClean="0"/>
              <a:t>(before Windows 10!)</a:t>
            </a:r>
            <a:endParaRPr lang="en-US" smtClean="0"/>
          </a:p>
          <a:p>
            <a:r>
              <a:rPr lang="en-US" smtClean="0"/>
              <a:t>One app using GPU heavily can slow down entire system!</a:t>
            </a:r>
          </a:p>
          <a:p>
            <a:r>
              <a:rPr lang="en-US" smtClean="0"/>
              <a:t>Desktop compositor needs reliable 60 Hz for good experience</a:t>
            </a:r>
          </a:p>
        </p:txBody>
      </p:sp>
      <p:sp>
        <p:nvSpPr>
          <p:cNvPr id="4" name="Text Placeholder 3"/>
          <p:cNvSpPr>
            <a:spLocks noGrp="1"/>
          </p:cNvSpPr>
          <p:nvPr>
            <p:ph type="body" sz="quarter" idx="10"/>
          </p:nvPr>
        </p:nvSpPr>
        <p:spPr/>
        <p:txBody>
          <a:bodyPr/>
          <a:lstStyle/>
          <a:p>
            <a:r>
              <a:rPr lang="en-US" smtClean="0"/>
              <a:t>Cooperative more than preemptive</a:t>
            </a:r>
            <a:endParaRPr lang="en-US"/>
          </a:p>
        </p:txBody>
      </p:sp>
    </p:spTree>
    <p:extLst>
      <p:ext uri="{BB962C8B-B14F-4D97-AF65-F5344CB8AC3E}">
        <p14:creationId xmlns:p14="http://schemas.microsoft.com/office/powerpoint/2010/main" val="1447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GPU multitasking</a:t>
            </a:r>
            <a:endParaRPr lang="en-US"/>
          </a:p>
        </p:txBody>
      </p:sp>
      <p:sp>
        <p:nvSpPr>
          <p:cNvPr id="3" name="Content Placeholder 2"/>
          <p:cNvSpPr>
            <a:spLocks noGrp="1"/>
          </p:cNvSpPr>
          <p:nvPr>
            <p:ph idx="1"/>
          </p:nvPr>
        </p:nvSpPr>
        <p:spPr/>
        <p:txBody>
          <a:bodyPr/>
          <a:lstStyle/>
          <a:p>
            <a:r>
              <a:rPr lang="en-US" smtClean="0"/>
              <a:t>Extra WDDM “node” (device) on which work can be scheduled</a:t>
            </a:r>
          </a:p>
          <a:p>
            <a:r>
              <a:rPr lang="en-US" smtClean="0"/>
              <a:t>GPU time-slices between nodes in 1ms intervals</a:t>
            </a:r>
          </a:p>
          <a:p>
            <a:pPr lvl="1"/>
            <a:r>
              <a:rPr lang="en-US" smtClean="0"/>
              <a:t>But current GPUs can only switch at draw call boundaries</a:t>
            </a:r>
          </a:p>
          <a:p>
            <a:r>
              <a:rPr lang="en-US" smtClean="0"/>
              <a:t>P</a:t>
            </a:r>
            <a:r>
              <a:rPr lang="en-US" kern="1200" smtClean="0"/>
              <a:t>reempts &amp; later resumes main node</a:t>
            </a:r>
          </a:p>
        </p:txBody>
      </p:sp>
      <p:sp>
        <p:nvSpPr>
          <p:cNvPr id="4" name="Text Placeholder 3"/>
          <p:cNvSpPr>
            <a:spLocks noGrp="1"/>
          </p:cNvSpPr>
          <p:nvPr>
            <p:ph type="body" sz="quarter" idx="10"/>
          </p:nvPr>
        </p:nvSpPr>
        <p:spPr/>
        <p:txBody>
          <a:bodyPr/>
          <a:lstStyle/>
          <a:p>
            <a:r>
              <a:rPr lang="en-US" smtClean="0"/>
              <a:t>Low-latency node</a:t>
            </a:r>
            <a:endParaRPr lang="en-US"/>
          </a:p>
        </p:txBody>
      </p:sp>
    </p:spTree>
    <p:extLst>
      <p:ext uri="{BB962C8B-B14F-4D97-AF65-F5344CB8AC3E}">
        <p14:creationId xmlns:p14="http://schemas.microsoft.com/office/powerpoint/2010/main" val="21531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GPU multitasking</a:t>
            </a:r>
          </a:p>
        </p:txBody>
      </p:sp>
      <p:sp>
        <p:nvSpPr>
          <p:cNvPr id="3" name="Content Placeholder 2"/>
          <p:cNvSpPr>
            <a:spLocks noGrp="1"/>
          </p:cNvSpPr>
          <p:nvPr>
            <p:ph idx="1"/>
          </p:nvPr>
        </p:nvSpPr>
        <p:spPr/>
        <p:txBody>
          <a:bodyPr/>
          <a:lstStyle/>
          <a:p>
            <a:r>
              <a:rPr lang="en-US" smtClean="0"/>
              <a:t>Desktop compositor uses low-latency node</a:t>
            </a:r>
          </a:p>
          <a:p>
            <a:r>
              <a:rPr lang="en-US" smtClean="0"/>
              <a:t>Still runs at 60 Hz, even if other apps don’t</a:t>
            </a:r>
          </a:p>
        </p:txBody>
      </p:sp>
      <p:sp>
        <p:nvSpPr>
          <p:cNvPr id="4" name="Text Placeholder 3"/>
          <p:cNvSpPr>
            <a:spLocks noGrp="1"/>
          </p:cNvSpPr>
          <p:nvPr>
            <p:ph type="body" sz="quarter" idx="10"/>
          </p:nvPr>
        </p:nvSpPr>
        <p:spPr/>
        <p:txBody>
          <a:bodyPr/>
          <a:lstStyle/>
          <a:p>
            <a:r>
              <a:rPr lang="en-US"/>
              <a:t>Low-latency </a:t>
            </a:r>
            <a:r>
              <a:rPr lang="en-US" smtClean="0"/>
              <a:t>node</a:t>
            </a:r>
            <a:endParaRPr lang="en-US"/>
          </a:p>
        </p:txBody>
      </p:sp>
    </p:spTree>
    <p:extLst>
      <p:ext uri="{BB962C8B-B14F-4D97-AF65-F5344CB8AC3E}">
        <p14:creationId xmlns:p14="http://schemas.microsoft.com/office/powerpoint/2010/main" val="12812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applications</a:t>
            </a:r>
            <a:endParaRPr lang="en-US"/>
          </a:p>
        </p:txBody>
      </p:sp>
      <p:sp>
        <p:nvSpPr>
          <p:cNvPr id="3" name="Content Placeholder 2"/>
          <p:cNvSpPr>
            <a:spLocks noGrp="1"/>
          </p:cNvSpPr>
          <p:nvPr>
            <p:ph idx="1"/>
          </p:nvPr>
        </p:nvSpPr>
        <p:spPr/>
        <p:txBody>
          <a:bodyPr/>
          <a:lstStyle/>
          <a:p>
            <a:r>
              <a:rPr lang="en-US" smtClean="0"/>
              <a:t>Must refresh at 90 Hz for good experience</a:t>
            </a:r>
          </a:p>
          <a:p>
            <a:r>
              <a:rPr lang="en-US" smtClean="0"/>
              <a:t>Hitches are really bad in VR!</a:t>
            </a:r>
          </a:p>
          <a:p>
            <a:r>
              <a:rPr lang="en-US" smtClean="0"/>
              <a:t>Need protection similar to desktop compositor</a:t>
            </a:r>
            <a:endParaRPr lang="en-US"/>
          </a:p>
        </p:txBody>
      </p:sp>
      <p:sp>
        <p:nvSpPr>
          <p:cNvPr id="4" name="Text Placeholder 3"/>
          <p:cNvSpPr>
            <a:spLocks noGrp="1"/>
          </p:cNvSpPr>
          <p:nvPr>
            <p:ph type="body" sz="quarter" idx="10"/>
          </p:nvPr>
        </p:nvSpPr>
        <p:spPr/>
        <p:txBody>
          <a:bodyPr/>
          <a:lstStyle/>
          <a:p>
            <a:r>
              <a:rPr lang="en-US" smtClean="0"/>
              <a:t>Also need reliable framerate</a:t>
            </a:r>
            <a:endParaRPr lang="en-US"/>
          </a:p>
        </p:txBody>
      </p:sp>
    </p:spTree>
    <p:extLst>
      <p:ext uri="{BB962C8B-B14F-4D97-AF65-F5344CB8AC3E}">
        <p14:creationId xmlns:p14="http://schemas.microsoft.com/office/powerpoint/2010/main" val="371969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is VR rendering different?</a:t>
            </a:r>
            <a:endParaRPr lang="en-US"/>
          </a:p>
        </p:txBody>
      </p:sp>
      <p:sp>
        <p:nvSpPr>
          <p:cNvPr id="4" name="Text Placeholder 3"/>
          <p:cNvSpPr>
            <a:spLocks noGrp="1"/>
          </p:cNvSpPr>
          <p:nvPr>
            <p:ph type="body" sz="quarter" idx="10"/>
          </p:nvPr>
        </p:nvSpPr>
        <p:spPr/>
        <p:txBody>
          <a:bodyPr/>
          <a:lstStyle/>
          <a:p>
            <a:r>
              <a:rPr lang="en-US" smtClean="0"/>
              <a:t>Stereo rendering</a:t>
            </a:r>
            <a:endParaRPr lang="en-US"/>
          </a:p>
        </p:txBody>
      </p:sp>
      <p:sp>
        <p:nvSpPr>
          <p:cNvPr id="42" name="TextBox 41"/>
          <p:cNvSpPr txBox="1"/>
          <p:nvPr/>
        </p:nvSpPr>
        <p:spPr>
          <a:xfrm>
            <a:off x="5531817" y="4835418"/>
            <a:ext cx="3423886"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smtClean="0">
                <a:solidFill>
                  <a:schemeClr val="tx1"/>
                </a:solidFill>
                <a:latin typeface="Myriad Pro" pitchFamily="34" charset="0"/>
              </a:rPr>
              <a:t>Two eyes, same scene</a:t>
            </a:r>
            <a:endParaRPr lang="en-US" sz="2800" dirty="0" smtClean="0">
              <a:solidFill>
                <a:schemeClr val="tx1"/>
              </a:solidFill>
              <a:latin typeface="Myriad Pro"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137" y="1781823"/>
            <a:ext cx="5111246" cy="2835631"/>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33" y="2690635"/>
            <a:ext cx="2950220" cy="1255672"/>
          </a:xfrm>
          <a:prstGeom prst="rect">
            <a:avLst/>
          </a:prstGeom>
        </p:spPr>
      </p:pic>
      <p:sp>
        <p:nvSpPr>
          <p:cNvPr id="44" name="Right Arrow 43"/>
          <p:cNvSpPr/>
          <p:nvPr/>
        </p:nvSpPr>
        <p:spPr>
          <a:xfrm>
            <a:off x="3613528" y="2970391"/>
            <a:ext cx="791034"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Tree>
    <p:extLst>
      <p:ext uri="{BB962C8B-B14F-4D97-AF65-F5344CB8AC3E}">
        <p14:creationId xmlns:p14="http://schemas.microsoft.com/office/powerpoint/2010/main" val="107771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compositor</a:t>
            </a:r>
            <a:endParaRPr lang="en-US"/>
          </a:p>
        </p:txBody>
      </p:sp>
      <p:sp>
        <p:nvSpPr>
          <p:cNvPr id="3" name="Content Placeholder 2"/>
          <p:cNvSpPr>
            <a:spLocks noGrp="1"/>
          </p:cNvSpPr>
          <p:nvPr>
            <p:ph idx="1"/>
          </p:nvPr>
        </p:nvSpPr>
        <p:spPr/>
        <p:txBody>
          <a:bodyPr/>
          <a:lstStyle/>
          <a:p>
            <a:r>
              <a:rPr lang="en-US" smtClean="0"/>
              <a:t>Oculus and Valve both use a VR compositor process</a:t>
            </a:r>
          </a:p>
          <a:p>
            <a:r>
              <a:rPr lang="en-US" smtClean="0"/>
              <a:t>VR apps submit frames to compositor; it owns the display</a:t>
            </a:r>
          </a:p>
          <a:p>
            <a:pPr lvl="1"/>
            <a:r>
              <a:rPr lang="en-US" smtClean="0"/>
              <a:t>Combine multiple VR apps, layers, etc.</a:t>
            </a:r>
          </a:p>
          <a:p>
            <a:pPr lvl="1"/>
            <a:r>
              <a:rPr lang="en-US" smtClean="0"/>
              <a:t>Warp old frames for new head pose (asynchronous timewarp)</a:t>
            </a:r>
          </a:p>
          <a:p>
            <a:pPr lvl="1"/>
            <a:r>
              <a:rPr lang="en-US" smtClean="0"/>
              <a:t>Safety: if app hangs/crashes, fall back to basic VR environment</a:t>
            </a:r>
            <a:endParaRPr lang="en-US"/>
          </a:p>
        </p:txBody>
      </p:sp>
      <p:sp>
        <p:nvSpPr>
          <p:cNvPr id="4" name="Text Placeholder 3"/>
          <p:cNvSpPr>
            <a:spLocks noGrp="1"/>
          </p:cNvSpPr>
          <p:nvPr>
            <p:ph type="body" sz="quarter" idx="10"/>
          </p:nvPr>
        </p:nvSpPr>
        <p:spPr/>
        <p:txBody>
          <a:bodyPr/>
          <a:lstStyle/>
          <a:p>
            <a:r>
              <a:rPr lang="en-US" smtClean="0"/>
              <a:t>A lot like the desktop compositor</a:t>
            </a:r>
            <a:endParaRPr lang="en-US"/>
          </a:p>
        </p:txBody>
      </p:sp>
    </p:spTree>
    <p:extLst>
      <p:ext uri="{BB962C8B-B14F-4D97-AF65-F5344CB8AC3E}">
        <p14:creationId xmlns:p14="http://schemas.microsoft.com/office/powerpoint/2010/main" val="53604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Context priority API</a:t>
            </a:r>
            <a:endParaRPr lang="en-US"/>
          </a:p>
        </p:txBody>
      </p:sp>
      <p:sp>
        <p:nvSpPr>
          <p:cNvPr id="3" name="Content Placeholder 2"/>
          <p:cNvSpPr>
            <a:spLocks noGrp="1"/>
          </p:cNvSpPr>
          <p:nvPr>
            <p:ph idx="1"/>
          </p:nvPr>
        </p:nvSpPr>
        <p:spPr/>
        <p:txBody>
          <a:bodyPr/>
          <a:lstStyle/>
          <a:p>
            <a:r>
              <a:rPr lang="en-US" smtClean="0"/>
              <a:t>VR compositor can use low-latency node too</a:t>
            </a:r>
          </a:p>
          <a:p>
            <a:r>
              <a:rPr lang="en-US" smtClean="0"/>
              <a:t>DX11 extension API to create a low-latency context</a:t>
            </a:r>
          </a:p>
          <a:p>
            <a:r>
              <a:rPr lang="en-US" smtClean="0"/>
              <a:t>Future: take advantage of Win10 scheduling improvements</a:t>
            </a:r>
          </a:p>
          <a:p>
            <a:endParaRPr lang="en-US"/>
          </a:p>
        </p:txBody>
      </p:sp>
      <p:sp>
        <p:nvSpPr>
          <p:cNvPr id="4" name="Text Placeholder 3"/>
          <p:cNvSpPr>
            <a:spLocks noGrp="1"/>
          </p:cNvSpPr>
          <p:nvPr>
            <p:ph type="body" sz="quarter" idx="10"/>
          </p:nvPr>
        </p:nvSpPr>
        <p:spPr/>
        <p:txBody>
          <a:bodyPr/>
          <a:lstStyle/>
          <a:p>
            <a:r>
              <a:rPr lang="en-US" smtClean="0"/>
              <a:t>Enables control over GPU prioritization</a:t>
            </a:r>
            <a:endParaRPr lang="en-US"/>
          </a:p>
        </p:txBody>
      </p:sp>
    </p:spTree>
    <p:extLst>
      <p:ext uri="{BB962C8B-B14F-4D97-AF65-F5344CB8AC3E}">
        <p14:creationId xmlns:p14="http://schemas.microsoft.com/office/powerpoint/2010/main" val="199097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Direct Mode</a:t>
            </a:r>
            <a:endParaRPr lang="en-US"/>
          </a:p>
        </p:txBody>
      </p:sp>
      <p:sp>
        <p:nvSpPr>
          <p:cNvPr id="3" name="Content Placeholder 2"/>
          <p:cNvSpPr>
            <a:spLocks noGrp="1"/>
          </p:cNvSpPr>
          <p:nvPr>
            <p:ph idx="1"/>
          </p:nvPr>
        </p:nvSpPr>
        <p:spPr/>
        <p:txBody>
          <a:bodyPr/>
          <a:lstStyle/>
          <a:p>
            <a:r>
              <a:rPr lang="en-US" smtClean="0"/>
              <a:t>Hide headset from OS</a:t>
            </a:r>
            <a:r>
              <a:rPr lang="en-US" kern="1200" smtClean="0"/>
              <a:t>—don’t extend desktop to it</a:t>
            </a:r>
            <a:endParaRPr lang="en-US" smtClean="0"/>
          </a:p>
          <a:p>
            <a:r>
              <a:rPr lang="en-US" smtClean="0"/>
              <a:t>VR apps get exclusive access to display</a:t>
            </a:r>
          </a:p>
          <a:p>
            <a:r>
              <a:rPr lang="en-US" smtClean="0"/>
              <a:t>Low-level access to video modes, vsync timing, flip chain</a:t>
            </a:r>
            <a:endParaRPr lang="en-US"/>
          </a:p>
        </p:txBody>
      </p:sp>
      <p:sp>
        <p:nvSpPr>
          <p:cNvPr id="4" name="Text Placeholder 3"/>
          <p:cNvSpPr>
            <a:spLocks noGrp="1"/>
          </p:cNvSpPr>
          <p:nvPr>
            <p:ph type="body" sz="quarter" idx="10"/>
          </p:nvPr>
        </p:nvSpPr>
        <p:spPr/>
        <p:txBody>
          <a:bodyPr/>
          <a:lstStyle/>
          <a:p>
            <a:r>
              <a:rPr lang="en-US" smtClean="0"/>
              <a:t>Plug-and-play compatibility for VR headsets</a:t>
            </a:r>
            <a:endParaRPr lang="en-US"/>
          </a:p>
        </p:txBody>
      </p:sp>
    </p:spTree>
    <p:extLst>
      <p:ext uri="{BB962C8B-B14F-4D97-AF65-F5344CB8AC3E}">
        <p14:creationId xmlns:p14="http://schemas.microsoft.com/office/powerpoint/2010/main" val="203244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Front buffer rendering</a:t>
            </a:r>
            <a:endParaRPr lang="en-US"/>
          </a:p>
        </p:txBody>
      </p:sp>
      <p:sp>
        <p:nvSpPr>
          <p:cNvPr id="3" name="Content Placeholder 2"/>
          <p:cNvSpPr>
            <a:spLocks noGrp="1"/>
          </p:cNvSpPr>
          <p:nvPr>
            <p:ph idx="1"/>
          </p:nvPr>
        </p:nvSpPr>
        <p:spPr/>
        <p:txBody>
          <a:bodyPr/>
          <a:lstStyle/>
          <a:p>
            <a:r>
              <a:rPr lang="en-US"/>
              <a:t>Normally not accessible in </a:t>
            </a:r>
            <a:r>
              <a:rPr lang="en-US" smtClean="0"/>
              <a:t>DX11</a:t>
            </a:r>
            <a:endParaRPr lang="en-US"/>
          </a:p>
          <a:p>
            <a:r>
              <a:rPr lang="en-US"/>
              <a:t>Direct Mode enables access to front buffer</a:t>
            </a:r>
          </a:p>
          <a:p>
            <a:r>
              <a:rPr lang="en-US"/>
              <a:t>Enables </a:t>
            </a:r>
            <a:r>
              <a:rPr lang="en-US" smtClean="0"/>
              <a:t>advanced latency </a:t>
            </a:r>
            <a:r>
              <a:rPr lang="en-US"/>
              <a:t>optimizations</a:t>
            </a:r>
          </a:p>
          <a:p>
            <a:endParaRPr lang="en-US"/>
          </a:p>
        </p:txBody>
      </p:sp>
      <p:sp>
        <p:nvSpPr>
          <p:cNvPr id="4" name="Text Placeholder 3"/>
          <p:cNvSpPr>
            <a:spLocks noGrp="1"/>
          </p:cNvSpPr>
          <p:nvPr>
            <p:ph type="body" sz="quarter" idx="10"/>
          </p:nvPr>
        </p:nvSpPr>
        <p:spPr/>
        <p:txBody>
          <a:bodyPr/>
          <a:lstStyle/>
          <a:p>
            <a:r>
              <a:rPr lang="en-US" smtClean="0"/>
              <a:t>For low-level wizards</a:t>
            </a:r>
            <a:endParaRPr lang="en-US"/>
          </a:p>
        </p:txBody>
      </p:sp>
    </p:spTree>
    <p:extLst>
      <p:ext uri="{BB962C8B-B14F-4D97-AF65-F5344CB8AC3E}">
        <p14:creationId xmlns:p14="http://schemas.microsoft.com/office/powerpoint/2010/main" val="397552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NVIDIA VR toolkits</a:t>
            </a: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245956495"/>
              </p:ext>
            </p:extLst>
          </p:nvPr>
        </p:nvGraphicFramePr>
        <p:xfrm>
          <a:off x="1194614" y="1165781"/>
          <a:ext cx="8479877" cy="4660718"/>
        </p:xfrm>
        <a:graphic>
          <a:graphicData uri="http://schemas.openxmlformats.org/drawingml/2006/table">
            <a:tbl>
              <a:tblPr firstRow="1" bandRow="1">
                <a:tableStyleId>{5C22544A-7EE6-4342-B048-85BDC9FD1C3A}</a:tableStyleId>
              </a:tblPr>
              <a:tblGrid>
                <a:gridCol w="2354892"/>
                <a:gridCol w="3298359"/>
                <a:gridCol w="2826626"/>
              </a:tblGrid>
              <a:tr h="263951">
                <a:tc>
                  <a:txBody>
                    <a:bodyPr/>
                    <a:lstStyle/>
                    <a:p>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algn="ctr"/>
                      <a:r>
                        <a:rPr lang="en-US" sz="2000" b="0" dirty="0" smtClean="0">
                          <a:solidFill>
                            <a:schemeClr val="tx2"/>
                          </a:solidFill>
                          <a:latin typeface="Adobe Gothic Std B" panose="020B0800000000000000" pitchFamily="34" charset="-128"/>
                          <a:ea typeface="Adobe Gothic Std B" panose="020B0800000000000000" pitchFamily="34" charset="-128"/>
                        </a:rPr>
                        <a:t>GameWorks VR</a:t>
                      </a: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b="0" dirty="0" smtClean="0">
                          <a:solidFill>
                            <a:schemeClr val="tx2"/>
                          </a:solidFill>
                          <a:latin typeface="Adobe Gothic Std B" panose="020B0800000000000000" pitchFamily="34" charset="-128"/>
                          <a:ea typeface="Adobe Gothic Std B" panose="020B0800000000000000" pitchFamily="34" charset="-128"/>
                        </a:rPr>
                        <a:t>DesignWorks</a:t>
                      </a:r>
                      <a:r>
                        <a:rPr lang="en-US" sz="2000" b="0" baseline="0" dirty="0" smtClean="0">
                          <a:solidFill>
                            <a:schemeClr val="tx2"/>
                          </a:solidFill>
                          <a:latin typeface="Adobe Gothic Std B" panose="020B0800000000000000" pitchFamily="34" charset="-128"/>
                          <a:ea typeface="Adobe Gothic Std B" panose="020B0800000000000000" pitchFamily="34" charset="-128"/>
                        </a:rPr>
                        <a:t> VR</a:t>
                      </a:r>
                      <a:endParaRPr lang="en-US" sz="2000" b="0" dirty="0">
                        <a:solidFill>
                          <a:schemeClr val="tx2"/>
                        </a:solidFill>
                        <a:latin typeface="Adobe Gothic Std B" panose="020B0800000000000000" pitchFamily="34" charset="-128"/>
                        <a:ea typeface="Adobe Gothic Std B" panose="020B0800000000000000" pitchFamily="34" charset="-128"/>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sz="1400" dirty="0" smtClean="0">
                          <a:solidFill>
                            <a:schemeClr val="tx1"/>
                          </a:solidFill>
                          <a:latin typeface="Myriad Pro" panose="020B0503030403020204" pitchFamily="34" charset="0"/>
                        </a:rPr>
                        <a:t>Audience</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solidFill>
                            <a:schemeClr val="tx1"/>
                          </a:solidFill>
                          <a:latin typeface="Myriad Pro" panose="020B0503030403020204" pitchFamily="34" charset="0"/>
                        </a:rPr>
                        <a:t>HMD </a:t>
                      </a:r>
                      <a:r>
                        <a:rPr lang="en-US" sz="1400" dirty="0" smtClean="0">
                          <a:solidFill>
                            <a:schemeClr val="tx1"/>
                          </a:solidFill>
                          <a:latin typeface="Myriad Pro" panose="020B0503030403020204" pitchFamily="34" charset="0"/>
                        </a:rPr>
                        <a:t>&amp;</a:t>
                      </a:r>
                      <a:r>
                        <a:rPr lang="en-US" sz="1400" baseline="0" dirty="0" smtClean="0">
                          <a:solidFill>
                            <a:schemeClr val="tx1"/>
                          </a:solidFill>
                          <a:latin typeface="Myriad Pro" panose="020B0503030403020204" pitchFamily="34" charset="0"/>
                        </a:rPr>
                        <a:t> </a:t>
                      </a:r>
                      <a:r>
                        <a:rPr lang="en-US" sz="1400" dirty="0" smtClean="0">
                          <a:solidFill>
                            <a:schemeClr val="tx1"/>
                          </a:solidFill>
                          <a:latin typeface="Myriad Pro" panose="020B0503030403020204" pitchFamily="34" charset="0"/>
                        </a:rPr>
                        <a:t>Game Developers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smtClean="0">
                          <a:solidFill>
                            <a:schemeClr val="tx1"/>
                          </a:solidFill>
                          <a:latin typeface="Myriad Pro" panose="020B0503030403020204" pitchFamily="34" charset="0"/>
                        </a:rPr>
                        <a:t>HMD </a:t>
                      </a:r>
                      <a:r>
                        <a:rPr lang="en-US" sz="1400" dirty="0" smtClean="0">
                          <a:solidFill>
                            <a:schemeClr val="tx1"/>
                          </a:solidFill>
                          <a:latin typeface="Myriad Pro" panose="020B0503030403020204" pitchFamily="34" charset="0"/>
                        </a:rPr>
                        <a:t>&amp; Application Developers</a:t>
                      </a:r>
                      <a:endParaRPr lang="en-US" sz="1400" dirty="0">
                        <a:solidFill>
                          <a:schemeClr val="tx1"/>
                        </a:solidFill>
                        <a:latin typeface="Myriad Pro" panose="020B0503030403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sz="1400" dirty="0" smtClean="0">
                          <a:solidFill>
                            <a:schemeClr val="tx1"/>
                          </a:solidFill>
                          <a:latin typeface="Myriad Pro" panose="020B0503030403020204" pitchFamily="34" charset="0"/>
                        </a:rPr>
                        <a:t>Environments</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algn="ctr"/>
                      <a:r>
                        <a:rPr lang="en-US" sz="1400" smtClean="0">
                          <a:solidFill>
                            <a:schemeClr val="tx1"/>
                          </a:solidFill>
                          <a:latin typeface="Myriad Pro" panose="020B0503030403020204" pitchFamily="34" charset="0"/>
                        </a:rPr>
                        <a:t>HMD</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smtClean="0">
                          <a:solidFill>
                            <a:schemeClr val="tx1"/>
                          </a:solidFill>
                          <a:latin typeface="Myriad Pro" panose="020B0503030403020204" pitchFamily="34" charset="0"/>
                        </a:rPr>
                        <a:t>HMD, </a:t>
                      </a:r>
                      <a:r>
                        <a:rPr lang="en-US" sz="1400" dirty="0" smtClean="0">
                          <a:solidFill>
                            <a:schemeClr val="tx1"/>
                          </a:solidFill>
                          <a:latin typeface="Myriad Pro" panose="020B0503030403020204" pitchFamily="34" charset="0"/>
                        </a:rPr>
                        <a:t>CAVE</a:t>
                      </a:r>
                      <a:r>
                        <a:rPr lang="en-US" sz="1400" baseline="0" dirty="0" smtClean="0">
                          <a:solidFill>
                            <a:schemeClr val="tx1"/>
                          </a:solidFill>
                          <a:latin typeface="Myriad Pro" panose="020B0503030403020204" pitchFamily="34" charset="0"/>
                        </a:rPr>
                        <a:t> &amp; Cluster Solutions</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en-US" sz="1400" smtClean="0">
                          <a:solidFill>
                            <a:schemeClr val="tx1"/>
                          </a:solidFill>
                          <a:latin typeface="Myriad Pro" panose="020B0503030403020204" pitchFamily="34" charset="0"/>
                        </a:rPr>
                        <a:t>APIs</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algn="ctr"/>
                      <a:r>
                        <a:rPr lang="en-US" sz="1400" smtClean="0">
                          <a:solidFill>
                            <a:schemeClr val="tx1"/>
                          </a:solidFill>
                          <a:latin typeface="Myriad Pro" panose="020B0503030403020204" pitchFamily="34" charset="0"/>
                        </a:rPr>
                        <a:t>DirectX 11, OpenGL</a:t>
                      </a:r>
                      <a:endParaRPr lang="en-US" sz="1400" dirty="0">
                        <a:solidFill>
                          <a:schemeClr val="tx1"/>
                        </a:solidFill>
                        <a:latin typeface="Myriad Pro" panose="020B0503030403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smtClean="0">
                          <a:solidFill>
                            <a:schemeClr val="tx1"/>
                          </a:solidFill>
                          <a:latin typeface="Myriad Pro" panose="020B0503030403020204" pitchFamily="34" charset="0"/>
                        </a:rPr>
                        <a:t>DirectX 11,</a:t>
                      </a:r>
                      <a:r>
                        <a:rPr lang="en-US" sz="1400" baseline="0" smtClean="0">
                          <a:solidFill>
                            <a:schemeClr val="tx1"/>
                          </a:solidFill>
                          <a:latin typeface="Myriad Pro" panose="020B0503030403020204" pitchFamily="34" charset="0"/>
                        </a:rPr>
                        <a:t> OpenGL</a:t>
                      </a:r>
                      <a:endParaRPr lang="en-US" sz="1400" dirty="0">
                        <a:solidFill>
                          <a:schemeClr val="tx1"/>
                        </a:solidFill>
                        <a:latin typeface="Myriad Pro" panose="020B0503030403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gridSpan="3">
                  <a:txBody>
                    <a:bodyPr/>
                    <a:lstStyle/>
                    <a:p>
                      <a:pPr algn="ctr"/>
                      <a:r>
                        <a:rPr lang="en-US" sz="1800" b="0" smtClean="0">
                          <a:solidFill>
                            <a:schemeClr val="tx1"/>
                          </a:solidFill>
                          <a:latin typeface="Myriad Pro" panose="020B0503030403020204" pitchFamily="34" charset="0"/>
                          <a:ea typeface="Adobe Gothic Std B" panose="020B0800000000000000" pitchFamily="34" charset="-128"/>
                        </a:rPr>
                        <a:t>FEATURES</a:t>
                      </a:r>
                      <a:endParaRPr lang="en-US" sz="1800" b="0" dirty="0">
                        <a:solidFill>
                          <a:schemeClr val="tx1"/>
                        </a:solidFill>
                        <a:latin typeface="Myriad Pro" panose="020B0503030403020204" pitchFamily="34" charset="0"/>
                        <a:ea typeface="Adobe Gothic Std B" panose="020B0800000000000000" pitchFamily="34" charset="-128"/>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dirty="0"/>
                    </a:p>
                  </a:txBody>
                  <a:tcPr/>
                </a:tc>
                <a:tc hMerge="1">
                  <a:txBody>
                    <a:bodyPr/>
                    <a:lstStyle/>
                    <a:p>
                      <a:endParaRPr lang="en-US" dirty="0"/>
                    </a:p>
                  </a:txBody>
                  <a:tcPr/>
                </a:tc>
              </a:tr>
              <a:tr h="322188">
                <a:tc>
                  <a:txBody>
                    <a:bodyPr/>
                    <a:lstStyle/>
                    <a:p>
                      <a:r>
                        <a:rPr lang="en-US" sz="1400" dirty="0" smtClean="0">
                          <a:solidFill>
                            <a:schemeClr val="tx1"/>
                          </a:solidFill>
                          <a:latin typeface="Myriad Pro" panose="020B0503030403020204" pitchFamily="34" charset="0"/>
                        </a:rPr>
                        <a:t>VR SLI</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8196">
                <a:tc>
                  <a:txBody>
                    <a:bodyPr/>
                    <a:lstStyle/>
                    <a:p>
                      <a:r>
                        <a:rPr lang="en-US" sz="1400" dirty="0" smtClean="0">
                          <a:solidFill>
                            <a:schemeClr val="tx1"/>
                          </a:solidFill>
                          <a:latin typeface="Myriad Pro" panose="020B0503030403020204" pitchFamily="34" charset="0"/>
                        </a:rPr>
                        <a:t>Context Priority</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03334">
                <a:tc>
                  <a:txBody>
                    <a:bodyPr/>
                    <a:lstStyle/>
                    <a:p>
                      <a:r>
                        <a:rPr lang="en-US" sz="1400" dirty="0" smtClean="0">
                          <a:solidFill>
                            <a:schemeClr val="tx1"/>
                          </a:solidFill>
                          <a:latin typeface="Myriad Pro" panose="020B0503030403020204" pitchFamily="34" charset="0"/>
                        </a:rPr>
                        <a:t>Direct Mode</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00192">
                <a:tc>
                  <a:txBody>
                    <a:bodyPr/>
                    <a:lstStyle/>
                    <a:p>
                      <a:r>
                        <a:rPr lang="en-US" sz="1400" dirty="0" smtClean="0">
                          <a:solidFill>
                            <a:schemeClr val="tx1"/>
                          </a:solidFill>
                          <a:latin typeface="Myriad Pro" panose="020B0503030403020204" pitchFamily="34" charset="0"/>
                        </a:rPr>
                        <a:t>Front Buffer Rendering</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5903">
                <a:tc>
                  <a:txBody>
                    <a:bodyPr/>
                    <a:lstStyle/>
                    <a:p>
                      <a:r>
                        <a:rPr lang="en-US" sz="1400" dirty="0" smtClean="0">
                          <a:solidFill>
                            <a:schemeClr val="tx1"/>
                          </a:solidFill>
                          <a:latin typeface="Myriad Pro" panose="020B0503030403020204" pitchFamily="34" charset="0"/>
                        </a:rPr>
                        <a:t>Multi-Res Shading (Alpha)</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11085">
                <a:tc>
                  <a:txBody>
                    <a:bodyPr/>
                    <a:lstStyle/>
                    <a:p>
                      <a:r>
                        <a:rPr lang="en-US" sz="1400" dirty="0" smtClean="0">
                          <a:solidFill>
                            <a:schemeClr val="tx1"/>
                          </a:solidFill>
                          <a:latin typeface="Myriad Pro" panose="020B0503030403020204" pitchFamily="34" charset="0"/>
                        </a:rPr>
                        <a:t>Synchronization</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01657">
                <a:tc>
                  <a:txBody>
                    <a:bodyPr/>
                    <a:lstStyle/>
                    <a:p>
                      <a:r>
                        <a:rPr lang="en-US" sz="1400" dirty="0" smtClean="0">
                          <a:solidFill>
                            <a:schemeClr val="tx1"/>
                          </a:solidFill>
                          <a:latin typeface="Myriad Pro" panose="020B0503030403020204" pitchFamily="34" charset="0"/>
                        </a:rPr>
                        <a:t>GPU Direct for Video</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endParaRPr lang="en-US" sz="1400" dirty="0">
                        <a:solidFill>
                          <a:schemeClr val="bg1"/>
                        </a:solidFill>
                        <a:latin typeface="Myriad Pro" panose="020B0503030403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07942">
                <a:tc>
                  <a:txBody>
                    <a:bodyPr/>
                    <a:lstStyle/>
                    <a:p>
                      <a:r>
                        <a:rPr lang="en-US" sz="1400" smtClean="0">
                          <a:solidFill>
                            <a:schemeClr val="tx1"/>
                          </a:solidFill>
                          <a:latin typeface="Myriad Pro" panose="020B0503030403020204" pitchFamily="34" charset="0"/>
                        </a:rPr>
                        <a:t>Warp</a:t>
                      </a:r>
                      <a:r>
                        <a:rPr lang="en-US" sz="1400" baseline="0" smtClean="0">
                          <a:solidFill>
                            <a:schemeClr val="tx1"/>
                          </a:solidFill>
                          <a:latin typeface="Myriad Pro" panose="020B0503030403020204" pitchFamily="34" charset="0"/>
                        </a:rPr>
                        <a:t> </a:t>
                      </a:r>
                      <a:r>
                        <a:rPr lang="en-US" sz="1400" baseline="0" dirty="0" smtClean="0">
                          <a:solidFill>
                            <a:schemeClr val="tx1"/>
                          </a:solidFill>
                          <a:latin typeface="Myriad Pro" panose="020B0503030403020204" pitchFamily="34" charset="0"/>
                        </a:rPr>
                        <a:t>&amp; Blend</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endParaRPr lang="en-US" sz="1400" dirty="0">
                        <a:solidFill>
                          <a:schemeClr val="bg1"/>
                        </a:solidFill>
                        <a:latin typeface="Myriad Pro" panose="020B0503030403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82804">
                <a:tc>
                  <a:txBody>
                    <a:bodyPr/>
                    <a:lstStyle/>
                    <a:p>
                      <a:r>
                        <a:rPr lang="en-US" sz="1400" dirty="0" smtClean="0">
                          <a:solidFill>
                            <a:schemeClr val="tx1"/>
                          </a:solidFill>
                          <a:latin typeface="Myriad Pro" panose="020B0503030403020204" pitchFamily="34" charset="0"/>
                        </a:rPr>
                        <a:t>GPU Affinity</a:t>
                      </a:r>
                      <a:endParaRPr lang="en-US" sz="1400" dirty="0">
                        <a:solidFill>
                          <a:schemeClr val="tx1"/>
                        </a:solidFill>
                        <a:latin typeface="Myriad Pro" panose="020B0503030403020204" pitchFamily="34"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alpha val="27000"/>
                      </a:schemeClr>
                    </a:solidFill>
                  </a:tcPr>
                </a:tc>
                <a:tc>
                  <a:txBody>
                    <a:bodyPr/>
                    <a:lstStyle/>
                    <a:p>
                      <a:endParaRPr lang="en-US" sz="1400" dirty="0">
                        <a:solidFill>
                          <a:schemeClr val="bg1"/>
                        </a:solidFill>
                        <a:latin typeface="Myriad Pro" panose="020B0503030403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2"/>
                          </a:solidFill>
                          <a:latin typeface="Myriad Pro" panose="020B0503030403020204" pitchFamily="34" charset="0"/>
                          <a:cs typeface="Calibri" pitchFamily="34" charset="0"/>
                          <a:sym typeface="Wingdings"/>
                        </a:rPr>
                        <a:t></a:t>
                      </a:r>
                      <a:endParaRPr lang="en-US" sz="1400" b="1" dirty="0" smtClean="0">
                        <a:solidFill>
                          <a:schemeClr val="tx2"/>
                        </a:solidFill>
                        <a:latin typeface="Myriad Pro" panose="020B0503030403020204" pitchFamily="34" charset="0"/>
                        <a:cs typeface="Calibri"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p14="http://schemas.microsoft.com/office/powerpoint/2010/main" val="379057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1799" y="4096205"/>
            <a:ext cx="7183349" cy="536365"/>
          </a:xfrm>
        </p:spPr>
        <p:txBody>
          <a:bodyPr/>
          <a:lstStyle/>
          <a:p>
            <a:r>
              <a:rPr lang="en-US" smtClean="0">
                <a:latin typeface="Adobe Gothic Std B" pitchFamily="34" charset="-128"/>
                <a:ea typeface="Adobe Gothic Std B" pitchFamily="34" charset="-128"/>
              </a:rPr>
              <a:t>nreed@nvidia.com</a:t>
            </a:r>
          </a:p>
        </p:txBody>
      </p:sp>
      <p:sp>
        <p:nvSpPr>
          <p:cNvPr id="3" name="Title 2"/>
          <p:cNvSpPr>
            <a:spLocks noGrp="1"/>
          </p:cNvSpPr>
          <p:nvPr>
            <p:ph type="title"/>
          </p:nvPr>
        </p:nvSpPr>
        <p:spPr>
          <a:xfrm>
            <a:off x="501800" y="3540049"/>
            <a:ext cx="6872667" cy="536365"/>
          </a:xfrm>
        </p:spPr>
        <p:txBody>
          <a:bodyPr/>
          <a:lstStyle/>
          <a:p>
            <a:r>
              <a:rPr lang="en-US" sz="3200" smtClean="0"/>
              <a:t>Questions?</a:t>
            </a:r>
            <a:endParaRPr lang="en-US" sz="3200"/>
          </a:p>
        </p:txBody>
      </p:sp>
      <p:sp>
        <p:nvSpPr>
          <p:cNvPr id="5" name="Title 2"/>
          <p:cNvSpPr txBox="1">
            <a:spLocks/>
          </p:cNvSpPr>
          <p:nvPr/>
        </p:nvSpPr>
        <p:spPr bwMode="auto">
          <a:xfrm>
            <a:off x="501799" y="2939444"/>
            <a:ext cx="6872667" cy="5363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fontAlgn="base">
              <a:lnSpc>
                <a:spcPct val="90000"/>
              </a:lnSpc>
              <a:spcBef>
                <a:spcPts val="0"/>
              </a:spcBef>
              <a:spcAft>
                <a:spcPct val="0"/>
              </a:spcAft>
              <a:defRPr sz="4800" b="0" cap="none" baseline="0">
                <a:solidFill>
                  <a:schemeClr val="tx1"/>
                </a:solidFill>
                <a:latin typeface="Adobe Gothic Std B" pitchFamily="34" charset="-128"/>
                <a:ea typeface="Adobe Gothic Std B" pitchFamily="34" charset="-128"/>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defTabSz="914400"/>
            <a:r>
              <a:rPr lang="en-US" sz="3200" kern="0" smtClean="0">
                <a:solidFill>
                  <a:schemeClr val="tx2"/>
                </a:solidFill>
                <a:latin typeface="Consolas" panose="020B0609020204030204" pitchFamily="49" charset="0"/>
                <a:cs typeface="Consolas" panose="020B0609020204030204" pitchFamily="49" charset="0"/>
              </a:rPr>
              <a:t>pDevice-&gt;Flush();</a:t>
            </a:r>
            <a:endParaRPr lang="en-US" sz="3200" kern="0">
              <a:solidFill>
                <a:schemeClr val="tx2"/>
              </a:solidFill>
              <a:latin typeface="Consolas" panose="020B0609020204030204" pitchFamily="49" charset="0"/>
              <a:cs typeface="Consolas" panose="020B0609020204030204" pitchFamily="49" charset="0"/>
            </a:endParaRPr>
          </a:p>
        </p:txBody>
      </p:sp>
      <p:sp>
        <p:nvSpPr>
          <p:cNvPr id="6" name="Title 2"/>
          <p:cNvSpPr txBox="1">
            <a:spLocks/>
          </p:cNvSpPr>
          <p:nvPr/>
        </p:nvSpPr>
        <p:spPr bwMode="auto">
          <a:xfrm>
            <a:off x="501798" y="4696810"/>
            <a:ext cx="7302013" cy="424732"/>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lvl1pPr algn="l" rtl="0" fontAlgn="base">
              <a:lnSpc>
                <a:spcPct val="90000"/>
              </a:lnSpc>
              <a:spcBef>
                <a:spcPts val="0"/>
              </a:spcBef>
              <a:spcAft>
                <a:spcPct val="0"/>
              </a:spcAft>
              <a:defRPr sz="4800" b="0" cap="none" baseline="0">
                <a:solidFill>
                  <a:schemeClr val="tx1"/>
                </a:solidFill>
                <a:latin typeface="Adobe Gothic Std B" pitchFamily="34" charset="-128"/>
                <a:ea typeface="Adobe Gothic Std B" pitchFamily="34" charset="-128"/>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pPr defTabSz="914400"/>
            <a:r>
              <a:rPr lang="en-US" sz="2400"/>
              <a:t>Slides will be posted: </a:t>
            </a:r>
            <a:r>
              <a:rPr lang="en-US" sz="2400">
                <a:hlinkClick r:id="rId3"/>
              </a:rPr>
              <a:t>http://developer.nvidia.com</a:t>
            </a:r>
            <a:r>
              <a:rPr lang="en-US" sz="2400"/>
              <a:t> </a:t>
            </a:r>
          </a:p>
        </p:txBody>
      </p:sp>
    </p:spTree>
    <p:extLst>
      <p:ext uri="{BB962C8B-B14F-4D97-AF65-F5344CB8AC3E}">
        <p14:creationId xmlns:p14="http://schemas.microsoft.com/office/powerpoint/2010/main" val="160697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is VR rendering different?</a:t>
            </a:r>
            <a:endParaRPr lang="en-US"/>
          </a:p>
        </p:txBody>
      </p:sp>
      <p:sp>
        <p:nvSpPr>
          <p:cNvPr id="4" name="Text Placeholder 3"/>
          <p:cNvSpPr>
            <a:spLocks noGrp="1"/>
          </p:cNvSpPr>
          <p:nvPr>
            <p:ph type="body" sz="quarter" idx="10"/>
          </p:nvPr>
        </p:nvSpPr>
        <p:spPr/>
        <p:txBody>
          <a:bodyPr/>
          <a:lstStyle/>
          <a:p>
            <a:r>
              <a:rPr lang="en-US" smtClean="0"/>
              <a:t>Correcting for lens distortion</a:t>
            </a:r>
            <a:endParaRPr lang="en-US"/>
          </a:p>
        </p:txBody>
      </p:sp>
      <p:grpSp>
        <p:nvGrpSpPr>
          <p:cNvPr id="3" name="Group 2"/>
          <p:cNvGrpSpPr/>
          <p:nvPr/>
        </p:nvGrpSpPr>
        <p:grpSpPr>
          <a:xfrm>
            <a:off x="2020334" y="1833530"/>
            <a:ext cx="6932132" cy="3808126"/>
            <a:chOff x="1695340" y="1336072"/>
            <a:chExt cx="7582121" cy="4165194"/>
          </a:xfrm>
        </p:grpSpPr>
        <p:sp>
          <p:nvSpPr>
            <p:cNvPr id="20" name="Right Arrow 19"/>
            <p:cNvSpPr/>
            <p:nvPr/>
          </p:nvSpPr>
          <p:spPr>
            <a:xfrm>
              <a:off x="5046089" y="3185786"/>
              <a:ext cx="780443"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algn="ctr" defTabSz="457200" fontAlgn="auto">
                <a:spcBef>
                  <a:spcPts val="0"/>
                </a:spcBef>
                <a:spcAft>
                  <a:spcPts val="0"/>
                </a:spcAft>
                <a:defRPr/>
              </a:pPr>
              <a:endParaRPr lang="en-US" kern="0" smtClean="0">
                <a:solidFill>
                  <a:srgbClr val="FFFFFF"/>
                </a:solidFill>
                <a:latin typeface="Trebuchet MS"/>
                <a:ea typeface="MS PGothic" pitchFamily="34" charset="-128"/>
              </a:endParaRPr>
            </a:p>
          </p:txBody>
        </p:sp>
        <p:sp>
          <p:nvSpPr>
            <p:cNvPr id="21" name="Rectangle 20"/>
            <p:cNvSpPr/>
            <p:nvPr/>
          </p:nvSpPr>
          <p:spPr>
            <a:xfrm>
              <a:off x="5882069" y="1336072"/>
              <a:ext cx="3395392" cy="4162636"/>
            </a:xfrm>
            <a:prstGeom prst="rect">
              <a:avLst/>
            </a:prstGeom>
            <a:gradFill>
              <a:gsLst>
                <a:gs pos="0">
                  <a:srgbClr val="191919"/>
                </a:gs>
                <a:gs pos="100000">
                  <a:srgbClr val="000000"/>
                </a:gs>
              </a:gsLst>
              <a:lin ang="5400000" scaled="0"/>
            </a:gradFill>
            <a:ln w="9525" cap="flat" cmpd="sng" algn="ctr">
              <a:solidFill>
                <a:srgbClr val="000000">
                  <a:lumMod val="75000"/>
                  <a:lumOff val="25000"/>
                </a:srgbClr>
              </a:solidFill>
              <a:prstDash val="solid"/>
            </a:ln>
            <a:effectLst/>
          </p:spPr>
          <p:txBody>
            <a:bodyPr lIns="91422" tIns="45710" rIns="91422" bIns="45710" rtlCol="0" anchor="ctr"/>
            <a:lstStyle/>
            <a:p>
              <a:pPr marL="0" marR="0" lvl="0" indent="0" algn="ctr" defTabSz="91422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smtClean="0">
                <a:ln>
                  <a:noFill/>
                </a:ln>
                <a:solidFill>
                  <a:srgbClr val="FFFFFF"/>
                </a:solidFill>
                <a:effectLst/>
                <a:uLnTx/>
                <a:uFillTx/>
                <a:latin typeface="Trebuchet MS"/>
                <a:ea typeface="MS PGothic" pitchFamily="34" charset="-128"/>
              </a:endParaRPr>
            </a:p>
          </p:txBody>
        </p:sp>
        <p:grpSp>
          <p:nvGrpSpPr>
            <p:cNvPr id="27" name="Group 26"/>
            <p:cNvGrpSpPr/>
            <p:nvPr/>
          </p:nvGrpSpPr>
          <p:grpSpPr>
            <a:xfrm>
              <a:off x="1695340" y="1341036"/>
              <a:ext cx="3387970" cy="4160230"/>
              <a:chOff x="4966141" y="1005985"/>
              <a:chExt cx="3387970" cy="4160230"/>
            </a:xfrm>
          </p:grpSpPr>
          <p:pic>
            <p:nvPicPr>
              <p:cNvPr id="28" name="Picture 27" descr="C:\Users\nreed\vr\multires-press-kit\prewar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930"/>
              <a:stretch/>
            </p:blipFill>
            <p:spPr bwMode="auto">
              <a:xfrm>
                <a:off x="4966141" y="1005985"/>
                <a:ext cx="3387970" cy="4160230"/>
              </a:xfrm>
              <a:prstGeom prst="rect">
                <a:avLst/>
              </a:prstGeom>
              <a:gradFill>
                <a:gsLst>
                  <a:gs pos="0">
                    <a:srgbClr val="191919"/>
                  </a:gs>
                  <a:gs pos="100000">
                    <a:srgbClr val="000000"/>
                  </a:gs>
                </a:gsLst>
                <a:lin ang="5400000" scaled="0"/>
              </a:gradFill>
              <a:ln w="9525" cap="flat" cmpd="sng" algn="ctr">
                <a:solidFill>
                  <a:srgbClr val="404040"/>
                </a:solidFill>
                <a:prstDash val="solid"/>
              </a:ln>
              <a:effectLst/>
              <a:extLst/>
            </p:spPr>
          </p:pic>
          <p:sp>
            <p:nvSpPr>
              <p:cNvPr id="29" name="Rectangle 28"/>
              <p:cNvSpPr/>
              <p:nvPr/>
            </p:nvSpPr>
            <p:spPr>
              <a:xfrm>
                <a:off x="4966141" y="4164037"/>
                <a:ext cx="3387969" cy="1002178"/>
              </a:xfrm>
              <a:prstGeom prst="rect">
                <a:avLst/>
              </a:prstGeom>
              <a:gradFill>
                <a:gsLst>
                  <a:gs pos="0">
                    <a:srgbClr val="000000">
                      <a:alpha val="0"/>
                    </a:srgbClr>
                  </a:gs>
                  <a:gs pos="100000">
                    <a:srgbClr val="000000"/>
                  </a:gs>
                </a:gsLst>
                <a:lin ang="5400000" scaled="0"/>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
            <p:nvSpPr>
              <p:cNvPr id="30" name="TextBox 29"/>
              <p:cNvSpPr txBox="1"/>
              <p:nvPr/>
            </p:nvSpPr>
            <p:spPr>
              <a:xfrm>
                <a:off x="5395074" y="4678764"/>
                <a:ext cx="2517681" cy="464557"/>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Rendered image</a:t>
                </a:r>
                <a:endParaRPr lang="en-US" sz="2400" dirty="0" smtClean="0">
                  <a:solidFill>
                    <a:srgbClr val="FFFFFF"/>
                  </a:solidFill>
                  <a:latin typeface="Myriad Pro" pitchFamily="34" charset="0"/>
                </a:endParaRPr>
              </a:p>
            </p:txBody>
          </p:sp>
        </p:grpSp>
        <p:sp>
          <p:nvSpPr>
            <p:cNvPr id="31" name="TextBox 30"/>
            <p:cNvSpPr txBox="1"/>
            <p:nvPr/>
          </p:nvSpPr>
          <p:spPr>
            <a:xfrm>
              <a:off x="6341302" y="5009038"/>
              <a:ext cx="2469501" cy="464557"/>
            </a:xfrm>
            <a:prstGeom prst="rect">
              <a:avLst/>
            </a:prstGeom>
            <a:noFill/>
          </p:spPr>
          <p:txBody>
            <a:bodyPr wrap="none" rtlCol="0" anchor="ctr">
              <a:spAutoFit/>
            </a:bodyPr>
            <a:lstStyle/>
            <a:p>
              <a:pPr algn="ctr" defTabSz="457200">
                <a:lnSpc>
                  <a:spcPct val="90000"/>
                </a:lnSpc>
              </a:pPr>
              <a:r>
                <a:rPr lang="en-US" sz="2400" smtClean="0">
                  <a:solidFill>
                    <a:srgbClr val="FFFFFF"/>
                  </a:solidFill>
                  <a:latin typeface="Myriad Pro" pitchFamily="34" charset="0"/>
                </a:rPr>
                <a:t>Distorted image</a:t>
              </a:r>
              <a:endParaRPr lang="en-US" sz="2400" dirty="0" smtClean="0">
                <a:solidFill>
                  <a:srgbClr val="FFFFFF"/>
                </a:solidFill>
                <a:latin typeface="Myriad Pro" pitchFamily="34" charset="0"/>
              </a:endParaRPr>
            </a:p>
          </p:txBody>
        </p:sp>
        <p:pic>
          <p:nvPicPr>
            <p:cNvPr id="32" name="Picture 31" descr="C:\Users\nreed\vr\multires-press-kit\postwarp.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50379"/>
                      </a14:imgEffect>
                    </a14:imgLayer>
                  </a14:imgProps>
                </a:ext>
                <a:ext uri="{28A0092B-C50C-407E-A947-70E740481C1C}">
                  <a14:useLocalDpi xmlns:a14="http://schemas.microsoft.com/office/drawing/2010/main" val="0"/>
                </a:ext>
              </a:extLst>
            </a:blip>
            <a:srcRect r="49824"/>
            <a:stretch/>
          </p:blipFill>
          <p:spPr bwMode="auto">
            <a:xfrm>
              <a:off x="6199641" y="1689132"/>
              <a:ext cx="2752825" cy="304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227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GameWorks VR</a:t>
            </a:r>
            <a:endParaRPr lang="en-US"/>
          </a:p>
        </p:txBody>
      </p:sp>
      <p:sp>
        <p:nvSpPr>
          <p:cNvPr id="4" name="Text Placeholder 3"/>
          <p:cNvSpPr>
            <a:spLocks noGrp="1"/>
          </p:cNvSpPr>
          <p:nvPr>
            <p:ph type="body" sz="quarter" idx="10"/>
          </p:nvPr>
        </p:nvSpPr>
        <p:spPr/>
        <p:txBody>
          <a:bodyPr/>
          <a:lstStyle/>
          <a:p>
            <a:r>
              <a:rPr lang="en-US"/>
              <a:t>SDK for VR headset and game </a:t>
            </a:r>
            <a:r>
              <a:rPr lang="en-US" smtClean="0"/>
              <a:t>developers</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509" y="2151081"/>
            <a:ext cx="2458217" cy="18181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4690" y="2032013"/>
            <a:ext cx="2458217" cy="18181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184" y="2162232"/>
            <a:ext cx="2458217" cy="181813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51346" y="2156101"/>
            <a:ext cx="2458217" cy="181813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0376" y="2155503"/>
            <a:ext cx="2458217" cy="1818136"/>
          </a:xfrm>
          <a:prstGeom prst="rect">
            <a:avLst/>
          </a:prstGeom>
        </p:spPr>
      </p:pic>
      <p:sp>
        <p:nvSpPr>
          <p:cNvPr id="10" name="Text Placeholder 1"/>
          <p:cNvSpPr txBox="1">
            <a:spLocks/>
          </p:cNvSpPr>
          <p:nvPr/>
        </p:nvSpPr>
        <p:spPr>
          <a:xfrm>
            <a:off x="542688" y="3969903"/>
            <a:ext cx="1933542" cy="1210341"/>
          </a:xfrm>
          <a:prstGeom prst="rect">
            <a:avLst/>
          </a:prstGeom>
        </p:spPr>
        <p:txBody>
          <a:bodyPr lIns="91422" tIns="45710" rIns="91422" bIns="45710" anchor="t"/>
          <a:lstStyle>
            <a:lvl1pPr marL="231775" indent="-231775" algn="l" rtl="0" fontAlgn="base">
              <a:lnSpc>
                <a:spcPct val="90000"/>
              </a:lnSpc>
              <a:spcBef>
                <a:spcPts val="900"/>
              </a:spcBef>
              <a:spcAft>
                <a:spcPts val="900"/>
              </a:spcAft>
              <a:buClr>
                <a:schemeClr val="bg2"/>
              </a:buClr>
              <a:buSzPct val="100000"/>
              <a:buFontTx/>
              <a:buBlip>
                <a:blip r:embed="rId8"/>
              </a:buBlip>
              <a:defRPr sz="2400" b="0">
                <a:solidFill>
                  <a:schemeClr val="bg2"/>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8"/>
              </a:buBlip>
              <a:defRPr sz="2000" b="0">
                <a:solidFill>
                  <a:schemeClr val="bg2"/>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8"/>
              </a:buBlip>
              <a:defRPr sz="1800" b="0">
                <a:solidFill>
                  <a:schemeClr val="bg2"/>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a:buClr>
                <a:srgbClr val="76B900"/>
              </a:buClr>
              <a:buFontTx/>
              <a:buNone/>
            </a:pPr>
            <a:r>
              <a:rPr lang="en-US" sz="1600" smtClean="0">
                <a:solidFill>
                  <a:srgbClr val="7D7D7D"/>
                </a:solidFill>
                <a:latin typeface="Myriad Pro" pitchFamily="34" charset="0"/>
              </a:rPr>
              <a:t>Increase rendering performance by putting your pixels where they count</a:t>
            </a:r>
            <a:endParaRPr lang="en-US" sz="1600" dirty="0">
              <a:solidFill>
                <a:srgbClr val="7D7D7D"/>
              </a:solidFill>
              <a:latin typeface="Myriad Pro" pitchFamily="34" charset="0"/>
            </a:endParaRPr>
          </a:p>
        </p:txBody>
      </p:sp>
      <p:sp>
        <p:nvSpPr>
          <p:cNvPr id="11" name="Text Placeholder 1"/>
          <p:cNvSpPr txBox="1">
            <a:spLocks/>
          </p:cNvSpPr>
          <p:nvPr/>
        </p:nvSpPr>
        <p:spPr>
          <a:xfrm>
            <a:off x="2521397" y="3969903"/>
            <a:ext cx="1933542" cy="1210341"/>
          </a:xfrm>
          <a:prstGeom prst="rect">
            <a:avLst/>
          </a:prstGeom>
        </p:spPr>
        <p:txBody>
          <a:bodyPr lIns="91422" tIns="45710" rIns="91422" bIns="45710" anchor="t"/>
          <a:lstStyle>
            <a:lvl1pPr marL="231775" indent="-231775" algn="l" rtl="0" fontAlgn="base">
              <a:lnSpc>
                <a:spcPct val="90000"/>
              </a:lnSpc>
              <a:spcBef>
                <a:spcPts val="900"/>
              </a:spcBef>
              <a:spcAft>
                <a:spcPts val="900"/>
              </a:spcAft>
              <a:buClr>
                <a:schemeClr val="bg2"/>
              </a:buClr>
              <a:buSzPct val="100000"/>
              <a:buFontTx/>
              <a:buBlip>
                <a:blip r:embed="rId8"/>
              </a:buBlip>
              <a:defRPr sz="2400" b="0">
                <a:solidFill>
                  <a:schemeClr val="bg2"/>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8"/>
              </a:buBlip>
              <a:defRPr sz="2000" b="0">
                <a:solidFill>
                  <a:schemeClr val="bg2"/>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8"/>
              </a:buBlip>
              <a:defRPr sz="1800" b="0">
                <a:solidFill>
                  <a:schemeClr val="bg2"/>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a:buClr>
                <a:srgbClr val="76B900"/>
              </a:buClr>
              <a:buFontTx/>
              <a:buNone/>
            </a:pPr>
            <a:r>
              <a:rPr lang="en-US" sz="1600" dirty="0">
                <a:solidFill>
                  <a:srgbClr val="7D7D7D"/>
                </a:solidFill>
                <a:latin typeface="Myriad Pro" pitchFamily="34" charset="0"/>
              </a:rPr>
              <a:t>Scale performance with multiple GPUs</a:t>
            </a:r>
          </a:p>
        </p:txBody>
      </p:sp>
      <p:sp>
        <p:nvSpPr>
          <p:cNvPr id="12" name="Text Placeholder 1"/>
          <p:cNvSpPr txBox="1">
            <a:spLocks/>
          </p:cNvSpPr>
          <p:nvPr/>
        </p:nvSpPr>
        <p:spPr>
          <a:xfrm>
            <a:off x="4509867" y="3969903"/>
            <a:ext cx="1933542" cy="1210341"/>
          </a:xfrm>
          <a:prstGeom prst="rect">
            <a:avLst/>
          </a:prstGeom>
        </p:spPr>
        <p:txBody>
          <a:bodyPr lIns="91422" tIns="45710" rIns="91422" bIns="45710" anchor="t"/>
          <a:lstStyle>
            <a:lvl1pPr marL="231775" indent="-231775" algn="l" rtl="0" fontAlgn="base">
              <a:lnSpc>
                <a:spcPct val="90000"/>
              </a:lnSpc>
              <a:spcBef>
                <a:spcPts val="900"/>
              </a:spcBef>
              <a:spcAft>
                <a:spcPts val="900"/>
              </a:spcAft>
              <a:buClr>
                <a:schemeClr val="bg2"/>
              </a:buClr>
              <a:buSzPct val="100000"/>
              <a:buFontTx/>
              <a:buBlip>
                <a:blip r:embed="rId8"/>
              </a:buBlip>
              <a:defRPr sz="2400" b="0">
                <a:solidFill>
                  <a:schemeClr val="bg2"/>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8"/>
              </a:buBlip>
              <a:defRPr sz="2000" b="0">
                <a:solidFill>
                  <a:schemeClr val="bg2"/>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8"/>
              </a:buBlip>
              <a:defRPr sz="1800" b="0">
                <a:solidFill>
                  <a:schemeClr val="bg2"/>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a:buClr>
                <a:srgbClr val="76B900"/>
              </a:buClr>
              <a:buFontTx/>
              <a:buNone/>
            </a:pPr>
            <a:r>
              <a:rPr lang="en-US" sz="1600">
                <a:solidFill>
                  <a:srgbClr val="7D7D7D"/>
                </a:solidFill>
                <a:latin typeface="Myriad Pro" pitchFamily="34" charset="0"/>
              </a:rPr>
              <a:t>Minimize </a:t>
            </a:r>
            <a:r>
              <a:rPr lang="en-US" sz="1600" smtClean="0">
                <a:solidFill>
                  <a:srgbClr val="7D7D7D"/>
                </a:solidFill>
                <a:latin typeface="Myriad Pro" pitchFamily="34" charset="0"/>
              </a:rPr>
              <a:t>head- </a:t>
            </a:r>
            <a:r>
              <a:rPr lang="en-US" sz="1600" dirty="0">
                <a:solidFill>
                  <a:srgbClr val="7D7D7D"/>
                </a:solidFill>
                <a:latin typeface="Myriad Pro" pitchFamily="34" charset="0"/>
              </a:rPr>
              <a:t>tracking latency with asynchronous time warp</a:t>
            </a:r>
          </a:p>
        </p:txBody>
      </p:sp>
      <p:sp>
        <p:nvSpPr>
          <p:cNvPr id="13" name="Text Placeholder 1"/>
          <p:cNvSpPr txBox="1">
            <a:spLocks/>
          </p:cNvSpPr>
          <p:nvPr/>
        </p:nvSpPr>
        <p:spPr>
          <a:xfrm>
            <a:off x="6498338" y="3969903"/>
            <a:ext cx="1933542" cy="1210341"/>
          </a:xfrm>
          <a:prstGeom prst="rect">
            <a:avLst/>
          </a:prstGeom>
        </p:spPr>
        <p:txBody>
          <a:bodyPr lIns="91422" tIns="45710" rIns="91422" bIns="45710" anchor="t"/>
          <a:lstStyle>
            <a:lvl1pPr marL="231775" indent="-231775" algn="l" rtl="0" fontAlgn="base">
              <a:lnSpc>
                <a:spcPct val="90000"/>
              </a:lnSpc>
              <a:spcBef>
                <a:spcPts val="900"/>
              </a:spcBef>
              <a:spcAft>
                <a:spcPts val="900"/>
              </a:spcAft>
              <a:buClr>
                <a:schemeClr val="bg2"/>
              </a:buClr>
              <a:buSzPct val="100000"/>
              <a:buFontTx/>
              <a:buBlip>
                <a:blip r:embed="rId8"/>
              </a:buBlip>
              <a:defRPr sz="2400" b="0">
                <a:solidFill>
                  <a:schemeClr val="bg2"/>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8"/>
              </a:buBlip>
              <a:defRPr sz="2000" b="0">
                <a:solidFill>
                  <a:schemeClr val="bg2"/>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8"/>
              </a:buBlip>
              <a:defRPr sz="1800" b="0">
                <a:solidFill>
                  <a:schemeClr val="bg2"/>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a:buClr>
                <a:srgbClr val="76B900"/>
              </a:buClr>
              <a:buFontTx/>
              <a:buNone/>
            </a:pPr>
            <a:r>
              <a:rPr lang="en-US" sz="1600" smtClean="0">
                <a:solidFill>
                  <a:srgbClr val="7D7D7D"/>
                </a:solidFill>
                <a:latin typeface="Myriad Pro" pitchFamily="34" charset="0"/>
              </a:rPr>
              <a:t>Plug-and-play </a:t>
            </a:r>
            <a:r>
              <a:rPr lang="en-US" sz="1600" dirty="0">
                <a:solidFill>
                  <a:srgbClr val="7D7D7D"/>
                </a:solidFill>
                <a:latin typeface="Myriad Pro" pitchFamily="34" charset="0"/>
              </a:rPr>
              <a:t>compatibility from GPU </a:t>
            </a:r>
            <a:r>
              <a:rPr lang="en-US" sz="1600">
                <a:solidFill>
                  <a:srgbClr val="7D7D7D"/>
                </a:solidFill>
                <a:latin typeface="Myriad Pro" pitchFamily="34" charset="0"/>
              </a:rPr>
              <a:t>to </a:t>
            </a:r>
            <a:r>
              <a:rPr lang="en-US" sz="1600" smtClean="0">
                <a:solidFill>
                  <a:srgbClr val="7D7D7D"/>
                </a:solidFill>
                <a:latin typeface="Myriad Pro" pitchFamily="34" charset="0"/>
              </a:rPr>
              <a:t>headset</a:t>
            </a:r>
            <a:endParaRPr lang="en-US" sz="1600" dirty="0">
              <a:solidFill>
                <a:srgbClr val="7D7D7D"/>
              </a:solidFill>
              <a:latin typeface="Myriad Pro" pitchFamily="34" charset="0"/>
            </a:endParaRPr>
          </a:p>
        </p:txBody>
      </p:sp>
      <p:sp>
        <p:nvSpPr>
          <p:cNvPr id="14" name="Text Placeholder 1"/>
          <p:cNvSpPr txBox="1">
            <a:spLocks/>
          </p:cNvSpPr>
          <p:nvPr/>
        </p:nvSpPr>
        <p:spPr>
          <a:xfrm>
            <a:off x="8486808" y="3969903"/>
            <a:ext cx="1933542" cy="1210341"/>
          </a:xfrm>
          <a:prstGeom prst="rect">
            <a:avLst/>
          </a:prstGeom>
        </p:spPr>
        <p:txBody>
          <a:bodyPr lIns="91422" tIns="45710" rIns="91422" bIns="45710" anchor="t"/>
          <a:lstStyle>
            <a:lvl1pPr marL="231775" indent="-231775" algn="l" rtl="0" fontAlgn="base">
              <a:lnSpc>
                <a:spcPct val="90000"/>
              </a:lnSpc>
              <a:spcBef>
                <a:spcPts val="900"/>
              </a:spcBef>
              <a:spcAft>
                <a:spcPts val="900"/>
              </a:spcAft>
              <a:buClr>
                <a:schemeClr val="bg2"/>
              </a:buClr>
              <a:buSzPct val="100000"/>
              <a:buFontTx/>
              <a:buBlip>
                <a:blip r:embed="rId8"/>
              </a:buBlip>
              <a:defRPr sz="2400" b="0">
                <a:solidFill>
                  <a:schemeClr val="bg2"/>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8"/>
              </a:buBlip>
              <a:defRPr sz="2000" b="0">
                <a:solidFill>
                  <a:schemeClr val="bg2"/>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8"/>
              </a:buBlip>
              <a:defRPr sz="1800" b="0">
                <a:solidFill>
                  <a:schemeClr val="bg2"/>
                </a:solidFill>
                <a:latin typeface="Trebuchet MS"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a:buClr>
                <a:srgbClr val="76B900"/>
              </a:buClr>
              <a:buFontTx/>
              <a:buNone/>
            </a:pPr>
            <a:r>
              <a:rPr lang="en-US" sz="1600" dirty="0">
                <a:solidFill>
                  <a:srgbClr val="7D7D7D"/>
                </a:solidFill>
                <a:latin typeface="Myriad Pro" pitchFamily="34" charset="0"/>
              </a:rPr>
              <a:t>Reduce latency by rendering directly to the front buffer</a:t>
            </a:r>
          </a:p>
        </p:txBody>
      </p:sp>
      <p:cxnSp>
        <p:nvCxnSpPr>
          <p:cNvPr id="15" name="Straight Connector 14"/>
          <p:cNvCxnSpPr/>
          <p:nvPr/>
        </p:nvCxnSpPr>
        <p:spPr>
          <a:xfrm>
            <a:off x="668804"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47513"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635983"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24454"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2924"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14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DesignWorks VR</a:t>
            </a:r>
            <a:endParaRPr lang="en-US"/>
          </a:p>
        </p:txBody>
      </p:sp>
      <p:sp>
        <p:nvSpPr>
          <p:cNvPr id="4" name="Text Placeholder 3"/>
          <p:cNvSpPr>
            <a:spLocks noGrp="1"/>
          </p:cNvSpPr>
          <p:nvPr>
            <p:ph type="body" sz="quarter" idx="10"/>
          </p:nvPr>
        </p:nvSpPr>
        <p:spPr/>
        <p:txBody>
          <a:bodyPr/>
          <a:lstStyle/>
          <a:p>
            <a:r>
              <a:rPr lang="en-US" smtClean="0"/>
              <a:t>Extra VR features for professional graphics</a:t>
            </a:r>
            <a:endParaRPr lang="en-US"/>
          </a:p>
        </p:txBody>
      </p:sp>
      <p:pic>
        <p:nvPicPr>
          <p:cNvPr id="5" name="Picture 4" descr="C:\Users\vlulla\Documents\Documents\Vishal\My Documents\PSG\Quadro VR\Synchronization_w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780" y="1949388"/>
            <a:ext cx="2472536" cy="19688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vlulla\Documents\Documents\Vishal\My Documents\PSG\Quadro VR\GPU_Afinnity_wh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900" y="2093198"/>
            <a:ext cx="2655808" cy="19642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vlulla\Documents\Documents\Vishal\My Documents\PSG\Quadro VR\GPUdirect_for_Video_wh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8825" y="2147516"/>
            <a:ext cx="2433431" cy="17998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vlulla\Documents\Documents\Vishal\My Documents\PSG\Quadro VR\Warp_and_Blend_wh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348" y="2164472"/>
            <a:ext cx="2448254" cy="18107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
          <p:cNvSpPr txBox="1">
            <a:spLocks/>
          </p:cNvSpPr>
          <p:nvPr/>
        </p:nvSpPr>
        <p:spPr>
          <a:xfrm>
            <a:off x="615367" y="3960147"/>
            <a:ext cx="2214216" cy="1210341"/>
          </a:xfrm>
          <a:prstGeom prst="rect">
            <a:avLst/>
          </a:prstGeom>
        </p:spPr>
        <p:txBody>
          <a:bodyPr lIns="91422" tIns="45710" rIns="91422" bIns="45710" anchor="t"/>
          <a:ls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marL="0" indent="0" algn="ctr">
              <a:buClr>
                <a:srgbClr val="76B900"/>
              </a:buClr>
              <a:buFontTx/>
              <a:buNone/>
            </a:pPr>
            <a:r>
              <a:rPr lang="en-US" sz="1600" dirty="0" smtClean="0">
                <a:solidFill>
                  <a:schemeClr val="tx1">
                    <a:lumMod val="50000"/>
                  </a:schemeClr>
                </a:solidFill>
                <a:latin typeface="Myriad Pro" panose="020B0503030403020204" pitchFamily="34" charset="0"/>
              </a:rPr>
              <a:t>API for geometry and </a:t>
            </a:r>
            <a:r>
              <a:rPr lang="en-US" sz="1600" dirty="0">
                <a:solidFill>
                  <a:schemeClr val="tx1">
                    <a:lumMod val="50000"/>
                  </a:schemeClr>
                </a:solidFill>
                <a:latin typeface="Myriad Pro" panose="020B0503030403020204" pitchFamily="34" charset="0"/>
              </a:rPr>
              <a:t>i</a:t>
            </a:r>
            <a:r>
              <a:rPr lang="en-US" sz="1600" dirty="0" smtClean="0">
                <a:solidFill>
                  <a:schemeClr val="tx1">
                    <a:lumMod val="50000"/>
                  </a:schemeClr>
                </a:solidFill>
                <a:latin typeface="Myriad Pro" panose="020B0503030403020204" pitchFamily="34" charset="0"/>
              </a:rPr>
              <a:t>ntensity adjustments for </a:t>
            </a:r>
            <a:r>
              <a:rPr lang="en-US" sz="1600" smtClean="0">
                <a:solidFill>
                  <a:schemeClr val="tx1">
                    <a:lumMod val="50000"/>
                  </a:schemeClr>
                </a:solidFill>
                <a:latin typeface="Myriad Pro" panose="020B0503030403020204" pitchFamily="34" charset="0"/>
              </a:rPr>
              <a:t>seamless multi-monitor display</a:t>
            </a:r>
            <a:endParaRPr lang="en-US" sz="1600" dirty="0">
              <a:solidFill>
                <a:schemeClr val="tx1">
                  <a:lumMod val="50000"/>
                </a:schemeClr>
              </a:solidFill>
              <a:latin typeface="Myriad Pro" panose="020B0503030403020204" pitchFamily="34" charset="0"/>
            </a:endParaRPr>
          </a:p>
        </p:txBody>
      </p:sp>
      <p:sp>
        <p:nvSpPr>
          <p:cNvPr id="11" name="Text Placeholder 1"/>
          <p:cNvSpPr txBox="1">
            <a:spLocks/>
          </p:cNvSpPr>
          <p:nvPr/>
        </p:nvSpPr>
        <p:spPr>
          <a:xfrm>
            <a:off x="3078380" y="3960147"/>
            <a:ext cx="2407335" cy="1210341"/>
          </a:xfrm>
          <a:prstGeom prst="rect">
            <a:avLst/>
          </a:prstGeom>
        </p:spPr>
        <p:txBody>
          <a:bodyPr lIns="91422" tIns="45710" rIns="91422" bIns="45710" anchor="t"/>
          <a:ls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marL="0" indent="0" algn="ctr">
              <a:buClr>
                <a:srgbClr val="76B900"/>
              </a:buClr>
              <a:buFontTx/>
              <a:buNone/>
            </a:pPr>
            <a:r>
              <a:rPr lang="en-US" sz="1600" smtClean="0">
                <a:solidFill>
                  <a:schemeClr val="tx1">
                    <a:lumMod val="50000"/>
                  </a:schemeClr>
                </a:solidFill>
                <a:latin typeface="Myriad Pro" panose="020B0503030403020204" pitchFamily="34" charset="0"/>
              </a:rPr>
              <a:t>Provides tear-free </a:t>
            </a:r>
            <a:r>
              <a:rPr lang="en-US" sz="1600" dirty="0" smtClean="0">
                <a:solidFill>
                  <a:schemeClr val="tx1">
                    <a:lumMod val="50000"/>
                  </a:schemeClr>
                </a:solidFill>
                <a:latin typeface="Myriad Pro" panose="020B0503030403020204" pitchFamily="34" charset="0"/>
              </a:rPr>
              <a:t>VR environments by </a:t>
            </a:r>
            <a:r>
              <a:rPr lang="en-US" sz="1600" smtClean="0">
                <a:solidFill>
                  <a:schemeClr val="tx1">
                    <a:lumMod val="50000"/>
                  </a:schemeClr>
                </a:solidFill>
                <a:latin typeface="Myriad Pro" panose="020B0503030403020204" pitchFamily="34" charset="0"/>
              </a:rPr>
              <a:t>synchronizing scanout across GPUs</a:t>
            </a:r>
            <a:endParaRPr lang="en-US" sz="1600" dirty="0">
              <a:solidFill>
                <a:schemeClr val="tx1">
                  <a:lumMod val="50000"/>
                </a:schemeClr>
              </a:solidFill>
              <a:latin typeface="Myriad Pro" panose="020B0503030403020204" pitchFamily="34" charset="0"/>
            </a:endParaRPr>
          </a:p>
        </p:txBody>
      </p:sp>
      <p:sp>
        <p:nvSpPr>
          <p:cNvPr id="12" name="Text Placeholder 1"/>
          <p:cNvSpPr txBox="1">
            <a:spLocks/>
          </p:cNvSpPr>
          <p:nvPr/>
        </p:nvSpPr>
        <p:spPr>
          <a:xfrm>
            <a:off x="5786425" y="3960147"/>
            <a:ext cx="1982114" cy="1210341"/>
          </a:xfrm>
          <a:prstGeom prst="rect">
            <a:avLst/>
          </a:prstGeom>
        </p:spPr>
        <p:txBody>
          <a:bodyPr lIns="91422" tIns="45710" rIns="91422" bIns="45710" anchor="t"/>
          <a:ls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marL="0" indent="0" algn="ctr">
              <a:buClr>
                <a:srgbClr val="76B900"/>
              </a:buClr>
              <a:buFontTx/>
              <a:buNone/>
            </a:pPr>
            <a:r>
              <a:rPr lang="en-US" sz="1600" smtClean="0">
                <a:solidFill>
                  <a:schemeClr val="tx1">
                    <a:lumMod val="50000"/>
                  </a:schemeClr>
                </a:solidFill>
                <a:latin typeface="Myriad Pro" panose="020B0503030403020204" pitchFamily="34" charset="0"/>
              </a:rPr>
              <a:t>Fine-grained </a:t>
            </a:r>
            <a:r>
              <a:rPr lang="en-US" sz="1600" dirty="0" smtClean="0">
                <a:solidFill>
                  <a:schemeClr val="tx1">
                    <a:lumMod val="50000"/>
                  </a:schemeClr>
                </a:solidFill>
                <a:latin typeface="Myriad Pro" panose="020B0503030403020204" pitchFamily="34" charset="0"/>
              </a:rPr>
              <a:t>control to pin OGL contexts to </a:t>
            </a:r>
            <a:r>
              <a:rPr lang="en-US" sz="1600" smtClean="0">
                <a:solidFill>
                  <a:schemeClr val="tx1">
                    <a:lumMod val="50000"/>
                  </a:schemeClr>
                </a:solidFill>
                <a:latin typeface="Myriad Pro" panose="020B0503030403020204" pitchFamily="34" charset="0"/>
              </a:rPr>
              <a:t>specific GPUs</a:t>
            </a:r>
            <a:endParaRPr lang="en-US" sz="1600" dirty="0">
              <a:solidFill>
                <a:schemeClr val="tx1">
                  <a:lumMod val="50000"/>
                </a:schemeClr>
              </a:solidFill>
              <a:latin typeface="Myriad Pro" panose="020B0503030403020204" pitchFamily="34" charset="0"/>
            </a:endParaRPr>
          </a:p>
        </p:txBody>
      </p:sp>
      <p:sp>
        <p:nvSpPr>
          <p:cNvPr id="13" name="Text Placeholder 1"/>
          <p:cNvSpPr txBox="1">
            <a:spLocks/>
          </p:cNvSpPr>
          <p:nvPr/>
        </p:nvSpPr>
        <p:spPr>
          <a:xfrm>
            <a:off x="8164759" y="3960147"/>
            <a:ext cx="1921562" cy="1210341"/>
          </a:xfrm>
          <a:prstGeom prst="rect">
            <a:avLst/>
          </a:prstGeom>
        </p:spPr>
        <p:txBody>
          <a:bodyPr lIns="91422" tIns="45710" rIns="91422" bIns="45710" anchor="t"/>
          <a:ls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a:lstStyle>
          <a:p>
            <a:pPr marL="0" indent="0" algn="ctr">
              <a:buClr>
                <a:srgbClr val="76B900"/>
              </a:buClr>
              <a:buFontTx/>
              <a:buNone/>
            </a:pPr>
            <a:r>
              <a:rPr lang="en-US" sz="1600" dirty="0" smtClean="0">
                <a:solidFill>
                  <a:schemeClr val="tx1">
                    <a:lumMod val="50000"/>
                  </a:schemeClr>
                </a:solidFill>
                <a:latin typeface="Myriad Pro" panose="020B0503030403020204" pitchFamily="34" charset="0"/>
              </a:rPr>
              <a:t>Reduces latency for video transfer to and from the GPU </a:t>
            </a:r>
            <a:endParaRPr lang="en-US" sz="1600" dirty="0">
              <a:solidFill>
                <a:schemeClr val="tx1">
                  <a:lumMod val="50000"/>
                </a:schemeClr>
              </a:solidFill>
              <a:latin typeface="Myriad Pro" panose="020B0503030403020204" pitchFamily="34" charset="0"/>
            </a:endParaRPr>
          </a:p>
        </p:txBody>
      </p:sp>
      <p:cxnSp>
        <p:nvCxnSpPr>
          <p:cNvPr id="18" name="Straight Connector 17"/>
          <p:cNvCxnSpPr/>
          <p:nvPr/>
        </p:nvCxnSpPr>
        <p:spPr>
          <a:xfrm>
            <a:off x="899149"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57211"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64757"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42994" y="3834542"/>
            <a:ext cx="1681311"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18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348" y="2761780"/>
            <a:ext cx="9976104" cy="702885"/>
          </a:xfrm>
        </p:spPr>
        <p:txBody>
          <a:bodyPr/>
          <a:lstStyle/>
          <a:p>
            <a:r>
              <a:rPr lang="en-US" smtClean="0"/>
              <a:t>VR SLI</a:t>
            </a:r>
            <a:endParaRPr lang="en-US"/>
          </a:p>
        </p:txBody>
      </p:sp>
    </p:spTree>
    <p:extLst>
      <p:ext uri="{BB962C8B-B14F-4D97-AF65-F5344CB8AC3E}">
        <p14:creationId xmlns:p14="http://schemas.microsoft.com/office/powerpoint/2010/main" val="202825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VR SLI</a:t>
            </a: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2" y="1747498"/>
            <a:ext cx="2950220" cy="125567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2" y="3343552"/>
            <a:ext cx="2950220" cy="1255672"/>
          </a:xfrm>
          <a:prstGeom prst="rect">
            <a:avLst/>
          </a:prstGeom>
        </p:spPr>
      </p:pic>
      <p:sp>
        <p:nvSpPr>
          <p:cNvPr id="9" name="TextBox 8"/>
          <p:cNvSpPr txBox="1"/>
          <p:nvPr/>
        </p:nvSpPr>
        <p:spPr>
          <a:xfrm>
            <a:off x="5592926" y="4702068"/>
            <a:ext cx="3301673"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800" smtClean="0">
                <a:solidFill>
                  <a:schemeClr val="tx1"/>
                </a:solidFill>
                <a:latin typeface="Myriad Pro" pitchFamily="34" charset="0"/>
              </a:rPr>
              <a:t>Two eyes...two GPUs!</a:t>
            </a:r>
            <a:endParaRPr lang="en-US" sz="2800" dirty="0" smtClean="0">
              <a:solidFill>
                <a:schemeClr val="tx1"/>
              </a:solidFill>
              <a:latin typeface="Myriad Pro"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137" y="1648473"/>
            <a:ext cx="5111246" cy="2835631"/>
          </a:xfrm>
          <a:prstGeom prst="rect">
            <a:avLst/>
          </a:prstGeom>
        </p:spPr>
      </p:pic>
      <p:sp>
        <p:nvSpPr>
          <p:cNvPr id="11" name="Right Arrow 10"/>
          <p:cNvSpPr/>
          <p:nvPr/>
        </p:nvSpPr>
        <p:spPr>
          <a:xfrm>
            <a:off x="3613528" y="2837041"/>
            <a:ext cx="791034" cy="470730"/>
          </a:xfrm>
          <a:prstGeom prst="rightArrow">
            <a:avLst/>
          </a:prstGeom>
          <a:gradFill flip="none" rotWithShape="1">
            <a:gsLst>
              <a:gs pos="0">
                <a:srgbClr val="76B900">
                  <a:shade val="30000"/>
                  <a:satMod val="115000"/>
                  <a:alpha val="0"/>
                </a:srgbClr>
              </a:gs>
              <a:gs pos="100000">
                <a:srgbClr val="76B900">
                  <a:shade val="100000"/>
                  <a:satMod val="115000"/>
                  <a:alpha val="65000"/>
                </a:srgbClr>
              </a:gs>
            </a:gsLst>
            <a:lin ang="0" scaled="1"/>
            <a:tileRect/>
          </a:gra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Trebuchet MS"/>
            </a:endParaRPr>
          </a:p>
        </p:txBody>
      </p:sp>
    </p:spTree>
    <p:extLst>
      <p:ext uri="{BB962C8B-B14F-4D97-AF65-F5344CB8AC3E}">
        <p14:creationId xmlns:p14="http://schemas.microsoft.com/office/powerpoint/2010/main" val="1495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F88E22E-2A4B-4FB1-9848-BF16E7DBE74B}">
  <ds:schemaRefs>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purl.org/dc/elements/1.1/"/>
    <ds:schemaRef ds:uri="http://purl.org/dc/dcmitype/"/>
    <ds:schemaRef ds:uri="http://www.w3.org/XML/1998/namespace"/>
  </ds:schemaRefs>
</ds:datastoreItem>
</file>

<file path=customXml/itemProps2.xml><?xml version="1.0" encoding="utf-8"?>
<ds:datastoreItem xmlns:ds="http://schemas.openxmlformats.org/officeDocument/2006/customXml" ds:itemID="{E29B7386-0C5E-43DB-8BF1-052EEAD5F5DF}">
  <ds:schemaRefs>
    <ds:schemaRef ds:uri="http://schemas.microsoft.com/sharepoint/v3/contenttype/forms"/>
  </ds:schemaRefs>
</ds:datastoreItem>
</file>

<file path=customXml/itemProps3.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87237</TotalTime>
  <Words>5972</Words>
  <Application>Microsoft Office PowerPoint</Application>
  <PresentationFormat>Custom</PresentationFormat>
  <Paragraphs>417</Paragraphs>
  <Slides>45</Slides>
  <Notes>45</Notes>
  <HiddenSlides>1</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Title &amp; Bullet</vt:lpstr>
      <vt:lpstr>GameWorks VR</vt:lpstr>
      <vt:lpstr>How is VR rendering different?</vt:lpstr>
      <vt:lpstr>How is VR rendering different?</vt:lpstr>
      <vt:lpstr>How is VR rendering different?</vt:lpstr>
      <vt:lpstr>How is VR rendering different?</vt:lpstr>
      <vt:lpstr>GameWorks VR</vt:lpstr>
      <vt:lpstr>DesignWorks VR</vt:lpstr>
      <vt:lpstr>VR SLI</vt:lpstr>
      <vt:lpstr>VR SLI</vt:lpstr>
      <vt:lpstr>Typical SLI</vt:lpstr>
      <vt:lpstr>VR SLI</vt:lpstr>
      <vt:lpstr>VR SLI</vt:lpstr>
      <vt:lpstr>VR SLI</vt:lpstr>
      <vt:lpstr>VR SLI</vt:lpstr>
      <vt:lpstr>VR SLI</vt:lpstr>
      <vt:lpstr>VR SLI</vt:lpstr>
      <vt:lpstr>Single-GPU Stereo Rendering</vt:lpstr>
      <vt:lpstr>Single-GPU stereo</vt:lpstr>
      <vt:lpstr>Single-GPU stereo</vt:lpstr>
      <vt:lpstr>Single-GPU stereo</vt:lpstr>
      <vt:lpstr>Single-GPU stereo</vt:lpstr>
      <vt:lpstr>Multi-Resolution Shading</vt:lpstr>
      <vt:lpstr>VR headset optics</vt:lpstr>
      <vt:lpstr>VR headset optics</vt:lpstr>
      <vt:lpstr>Distorted rendering</vt:lpstr>
      <vt:lpstr>Distorted rendering</vt:lpstr>
      <vt:lpstr>Multi-resolution shading</vt:lpstr>
      <vt:lpstr>Multi-resolution shading</vt:lpstr>
      <vt:lpstr>Standard rendering</vt:lpstr>
      <vt:lpstr>Multi-resolution shading</vt:lpstr>
      <vt:lpstr>Multi-resolution shading</vt:lpstr>
      <vt:lpstr>Multi-resolution shading</vt:lpstr>
      <vt:lpstr>GPU Multitasking and VR</vt:lpstr>
      <vt:lpstr>GPU multitasking</vt:lpstr>
      <vt:lpstr>GPU multitasking</vt:lpstr>
      <vt:lpstr>GPU multitasking</vt:lpstr>
      <vt:lpstr>GPU multitasking</vt:lpstr>
      <vt:lpstr>GPU multitasking</vt:lpstr>
      <vt:lpstr>VR applications</vt:lpstr>
      <vt:lpstr>VR compositor</vt:lpstr>
      <vt:lpstr>Context priority API</vt:lpstr>
      <vt:lpstr>Direct Mode</vt:lpstr>
      <vt:lpstr>Front buffer rendering</vt:lpstr>
      <vt:lpstr>NVIDIA VR toolkits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GameWorks VR</dc:title>
  <dc:creator>nreed@nvidia.com</dc:creator>
  <cp:lastModifiedBy>Nathan Reed</cp:lastModifiedBy>
  <cp:revision>3375</cp:revision>
  <cp:lastPrinted>2015-08-11T20:09:09Z</cp:lastPrinted>
  <dcterms:created xsi:type="dcterms:W3CDTF">2008-01-24T03:11:41Z</dcterms:created>
  <dcterms:modified xsi:type="dcterms:W3CDTF">2015-08-11T20:11:50Z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ies>
</file>