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3"/>
  </p:notesMasterIdLst>
  <p:handoutMasterIdLst>
    <p:handoutMasterId r:id="rId24"/>
  </p:handoutMasterIdLst>
  <p:sldIdLst>
    <p:sldId id="345" r:id="rId2"/>
    <p:sldId id="344" r:id="rId3"/>
    <p:sldId id="321" r:id="rId4"/>
    <p:sldId id="322" r:id="rId5"/>
    <p:sldId id="330" r:id="rId6"/>
    <p:sldId id="332" r:id="rId7"/>
    <p:sldId id="329" r:id="rId8"/>
    <p:sldId id="323" r:id="rId9"/>
    <p:sldId id="333" r:id="rId10"/>
    <p:sldId id="334" r:id="rId11"/>
    <p:sldId id="335" r:id="rId12"/>
    <p:sldId id="336" r:id="rId13"/>
    <p:sldId id="324" r:id="rId14"/>
    <p:sldId id="337" r:id="rId15"/>
    <p:sldId id="325" r:id="rId16"/>
    <p:sldId id="343" r:id="rId17"/>
    <p:sldId id="341" r:id="rId18"/>
    <p:sldId id="326" r:id="rId19"/>
    <p:sldId id="327" r:id="rId20"/>
    <p:sldId id="331" r:id="rId21"/>
    <p:sldId id="328" r:id="rId2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duction" id="{2030BE28-1BE6-4283-A894-30A02B255D54}">
          <p14:sldIdLst>
            <p14:sldId id="345"/>
            <p14:sldId id="344"/>
            <p14:sldId id="321"/>
            <p14:sldId id="322"/>
            <p14:sldId id="330"/>
            <p14:sldId id="332"/>
          </p14:sldIdLst>
        </p14:section>
        <p14:section name="Features" id="{A0F1D809-9056-45E2-8937-9949DEE5E0A5}">
          <p14:sldIdLst>
            <p14:sldId id="329"/>
            <p14:sldId id="323"/>
            <p14:sldId id="333"/>
            <p14:sldId id="334"/>
            <p14:sldId id="335"/>
            <p14:sldId id="336"/>
            <p14:sldId id="324"/>
            <p14:sldId id="337"/>
          </p14:sldIdLst>
        </p14:section>
        <p14:section name="Integration" id="{3BB9AE3E-C8DA-4CFA-BB4D-F0BF5196E6F8}">
          <p14:sldIdLst>
            <p14:sldId id="325"/>
            <p14:sldId id="343"/>
          </p14:sldIdLst>
        </p14:section>
        <p14:section name="Conclusion" id="{37D927D2-2000-413A-B9CA-EED2B3FCD9AE}">
          <p14:sldIdLst>
            <p14:sldId id="341"/>
            <p14:sldId id="326"/>
            <p14:sldId id="327"/>
            <p14:sldId id="331"/>
            <p14:sldId id="328"/>
          </p14:sldIdLst>
        </p14:section>
      </p14:sectionLst>
    </p:ext>
    <p:ext uri="{EFAFB233-063F-42B5-8137-9DF3F51BA10A}">
      <p15:sldGuideLst xmlns:p15="http://schemas.microsoft.com/office/powerpoint/2012/main" xmlns="">
        <p15:guide id="1" orient="horz" pos="1944">
          <p15:clr>
            <a:srgbClr val="A4A3A4"/>
          </p15:clr>
        </p15:guide>
        <p15:guide id="2" pos="3456">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929292"/>
    <a:srgbClr val="299FE7"/>
    <a:srgbClr val="4549F5"/>
    <a:srgbClr val="719DFF"/>
    <a:srgbClr val="6B2795"/>
    <a:srgbClr val="D429F1"/>
    <a:srgbClr val="00B485"/>
    <a:srgbClr val="81A8FF"/>
    <a:srgbClr val="858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8" autoAdjust="0"/>
    <p:restoredTop sz="75365" autoAdjust="0"/>
  </p:normalViewPr>
  <p:slideViewPr>
    <p:cSldViewPr snapToGrid="0">
      <p:cViewPr varScale="1">
        <p:scale>
          <a:sx n="98" d="100"/>
          <a:sy n="98" d="100"/>
        </p:scale>
        <p:origin x="-728" y="-72"/>
      </p:cViewPr>
      <p:guideLst>
        <p:guide orient="horz" pos="1944"/>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16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'FaceWorks perf'!$C$1</c:f>
              <c:strCache>
                <c:ptCount val="1"/>
              </c:strCache>
            </c:strRef>
          </c:tx>
          <c:spPr>
            <a:solidFill>
              <a:schemeClr val="accent3"/>
            </a:solidFill>
          </c:spPr>
          <c:invertIfNegative val="0"/>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'FaceWorks perf'!$A$2:$A$6</c:f>
              <c:strCache>
                <c:ptCount val="5"/>
                <c:pt idx="0">
                  <c:v>No FaceWorks</c:v>
                </c:pt>
                <c:pt idx="1">
                  <c:v>SSS</c:v>
                </c:pt>
                <c:pt idx="2">
                  <c:v>SSS + Deep
(1 tap)</c:v>
                </c:pt>
                <c:pt idx="3">
                  <c:v>SSS + Deep
(8 taps)</c:v>
                </c:pt>
                <c:pt idx="4">
                  <c:v>SSS + Deep
(32 taps)</c:v>
                </c:pt>
              </c:strCache>
            </c:strRef>
          </c:cat>
          <c:val>
            <c:numRef>
              <c:f>'FaceWorks perf'!$C$2:$C$6</c:f>
              <c:numCache>
                <c:formatCode>0.00</c:formatCode>
                <c:ptCount val="5"/>
                <c:pt idx="0">
                  <c:v>1</c:v>
                </c:pt>
                <c:pt idx="1">
                  <c:v>1.2873563218390807</c:v>
                </c:pt>
                <c:pt idx="2">
                  <c:v>1.367816091954023</c:v>
                </c:pt>
                <c:pt idx="3">
                  <c:v>1.517241379310345</c:v>
                </c:pt>
                <c:pt idx="4">
                  <c:v>2.2068965517241379</c:v>
                </c:pt>
              </c:numCache>
            </c:numRef>
          </c:val>
        </c:ser>
        <c:dLbls>
          <c:showLegendKey val="0"/>
          <c:showVal val="0"/>
          <c:showCatName val="0"/>
          <c:showSerName val="0"/>
          <c:showPercent val="0"/>
          <c:showBubbleSize val="0"/>
        </c:dLbls>
        <c:gapWidth val="150"/>
        <c:axId val="4960256"/>
        <c:axId val="4961792"/>
      </c:barChart>
      <c:catAx>
        <c:axId val="4960256"/>
        <c:scaling>
          <c:orientation val="minMax"/>
        </c:scaling>
        <c:delete val="0"/>
        <c:axPos val="b"/>
        <c:numFmt formatCode="General" sourceLinked="0"/>
        <c:majorTickMark val="none"/>
        <c:minorTickMark val="none"/>
        <c:tickLblPos val="nextTo"/>
        <c:spPr>
          <a:noFill/>
          <a:ln>
            <a:noFill/>
          </a:ln>
        </c:spPr>
        <c:txPr>
          <a:bodyPr/>
          <a:lstStyle/>
          <a:p>
            <a:pPr>
              <a:defRPr sz="2000"/>
            </a:pPr>
            <a:endParaRPr lang="en-US"/>
          </a:p>
        </c:txPr>
        <c:crossAx val="4961792"/>
        <c:crosses val="autoZero"/>
        <c:auto val="1"/>
        <c:lblAlgn val="ctr"/>
        <c:lblOffset val="100"/>
        <c:noMultiLvlLbl val="0"/>
      </c:catAx>
      <c:valAx>
        <c:axId val="4961792"/>
        <c:scaling>
          <c:orientation val="minMax"/>
        </c:scaling>
        <c:delete val="1"/>
        <c:axPos val="l"/>
        <c:title>
          <c:tx>
            <c:rich>
              <a:bodyPr rot="-5400000" vert="horz"/>
              <a:lstStyle/>
              <a:p>
                <a:pPr>
                  <a:defRPr/>
                </a:pPr>
                <a:r>
                  <a:rPr lang="en-US" sz="2000" smtClean="0"/>
                  <a:t>GPU Time (normalized)</a:t>
                </a:r>
                <a:endParaRPr lang="en-US" sz="2000"/>
              </a:p>
            </c:rich>
          </c:tx>
          <c:layout/>
          <c:overlay val="0"/>
        </c:title>
        <c:numFmt formatCode="0.00" sourceLinked="1"/>
        <c:majorTickMark val="out"/>
        <c:minorTickMark val="none"/>
        <c:tickLblPos val="nextTo"/>
        <c:crossAx val="4960256"/>
        <c:crosses val="autoZero"/>
        <c:crossBetween val="between"/>
      </c:valAx>
      <c:spPr>
        <a:noFill/>
        <a:ln>
          <a:noFill/>
        </a:ln>
      </c:spPr>
    </c:plotArea>
    <c:plotVisOnly val="1"/>
    <c:dispBlanksAs val="gap"/>
    <c:showDLblsOverMax val="0"/>
  </c:chart>
  <c:spPr>
    <a:solidFill>
      <a:schemeClr val="tx1"/>
    </a:solidFill>
    <a:ln>
      <a:noFill/>
    </a:ln>
  </c:spPr>
  <c:txPr>
    <a:bodyPr/>
    <a:lstStyle/>
    <a:p>
      <a:pPr>
        <a:defRPr>
          <a:solidFill>
            <a:schemeClr val="bg1"/>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TC_2010_8.5x11_Footer.jpg"/>
          <p:cNvPicPr>
            <a:picLocks noChangeAspect="1"/>
          </p:cNvPicPr>
          <p:nvPr/>
        </p:nvPicPr>
        <p:blipFill>
          <a:blip r:embed="rId2" cstate="screen"/>
          <a:stretch>
            <a:fillRect/>
          </a:stretch>
        </p:blipFill>
        <p:spPr>
          <a:xfrm>
            <a:off x="0" y="8437851"/>
            <a:ext cx="7010400" cy="858550"/>
          </a:xfrm>
          <a:prstGeom prst="rect">
            <a:avLst/>
          </a:prstGeom>
        </p:spPr>
      </p:pic>
      <p:pic>
        <p:nvPicPr>
          <p:cNvPr id="7" name="Picture 6" descr="GTC_2010_8.5x11_Header.jpg"/>
          <p:cNvPicPr>
            <a:picLocks noChangeAspect="1"/>
          </p:cNvPicPr>
          <p:nvPr/>
        </p:nvPicPr>
        <p:blipFill>
          <a:blip r:embed="rId3" cstate="screen"/>
          <a:srcRect/>
          <a:stretch>
            <a:fillRect/>
          </a:stretch>
        </p:blipFill>
        <p:spPr>
          <a:xfrm>
            <a:off x="0" y="1"/>
            <a:ext cx="7010400" cy="1040543"/>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2014-03-24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sp>
        <p:nvSpPr>
          <p:cNvPr id="10" name="Header Placeholder 9"/>
          <p:cNvSpPr>
            <a:spLocks noGrp="1"/>
          </p:cNvSpPr>
          <p:nvPr>
            <p:ph type="hdr" sz="quarter"/>
          </p:nvPr>
        </p:nvSpPr>
        <p:spPr>
          <a:xfrm>
            <a:off x="330565" y="0"/>
            <a:ext cx="4080851" cy="464820"/>
          </a:xfrm>
          <a:prstGeom prst="rect">
            <a:avLst/>
          </a:prstGeom>
        </p:spPr>
        <p:txBody>
          <a:bodyPr vert="horz" lIns="93177" tIns="46589" rIns="93177" bIns="46589" rtlCol="0" anchor="ctr"/>
          <a:lstStyle>
            <a:lvl1pPr algn="l">
              <a:defRPr sz="1100">
                <a:latin typeface="Trebuchet MS" pitchFamily="34" charset="0"/>
              </a:defRPr>
            </a:lvl1pPr>
          </a:lstStyle>
          <a:p>
            <a:r>
              <a:rPr lang="en-US" dirty="0" smtClean="0"/>
              <a:t>GPU Technology Conference. Presented by NVIDIA.</a:t>
            </a:r>
            <a:endParaRPr lang="en-US" dirty="0"/>
          </a:p>
        </p:txBody>
      </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First of all, what is </a:t>
            </a:r>
            <a:r>
              <a:rPr lang="en-US" smtClean="0"/>
              <a:t>FaceWorks?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Last </a:t>
            </a:r>
            <a:r>
              <a:rPr lang="en-US" smtClean="0"/>
              <a:t>year, NVIDIA showed off a tech demo called Digital Ira,</a:t>
            </a:r>
            <a:r>
              <a:rPr lang="en-US" baseline="0" smtClean="0"/>
              <a:t> which was</a:t>
            </a:r>
            <a:r>
              <a:rPr lang="en-US" smtClean="0"/>
              <a:t> a collaboration between NVIDIA and Dr. Paul</a:t>
            </a:r>
            <a:r>
              <a:rPr lang="en-US" baseline="0" smtClean="0"/>
              <a:t> </a:t>
            </a:r>
            <a:r>
              <a:rPr lang="en-US" smtClean="0"/>
              <a:t>Debevec's team at USC.  </a:t>
            </a:r>
            <a:r>
              <a:rPr lang="en-US" smtClean="0"/>
              <a:t>In </a:t>
            </a:r>
            <a:r>
              <a:rPr lang="en-US" smtClean="0"/>
              <a:t>this project we </a:t>
            </a:r>
            <a:r>
              <a:rPr lang="en-US" smtClean="0"/>
              <a:t>took this extremely</a:t>
            </a:r>
            <a:r>
              <a:rPr lang="en-US" baseline="0" smtClean="0"/>
              <a:t> detailed head scan and performance capture, and basically </a:t>
            </a:r>
            <a:r>
              <a:rPr lang="en-US" smtClean="0"/>
              <a:t>threw </a:t>
            </a:r>
            <a:r>
              <a:rPr lang="en-US" baseline="0" smtClean="0"/>
              <a:t>every </a:t>
            </a:r>
            <a:r>
              <a:rPr lang="en-US" baseline="0" smtClean="0"/>
              <a:t>graphics technique we could think of </a:t>
            </a:r>
            <a:r>
              <a:rPr lang="en-US" baseline="0" smtClean="0"/>
              <a:t>at it, to </a:t>
            </a:r>
            <a:r>
              <a:rPr lang="en-US" baseline="0" smtClean="0"/>
              <a:t>render and animate this </a:t>
            </a:r>
            <a:r>
              <a:rPr lang="en-US" baseline="0" smtClean="0"/>
              <a:t>face </a:t>
            </a:r>
            <a:r>
              <a:rPr lang="en-US" baseline="0" smtClean="0"/>
              <a:t>as well as possible in real-time – and I think we had some good </a:t>
            </a:r>
            <a:r>
              <a:rPr lang="en-US" baseline="0" smtClean="0"/>
              <a:t>success</a:t>
            </a:r>
            <a:r>
              <a:rPr lang="en-US"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Besides </a:t>
            </a:r>
            <a:r>
              <a:rPr lang="en-US" smtClean="0"/>
              <a:t>Digital</a:t>
            </a:r>
            <a:r>
              <a:rPr lang="en-US" baseline="0" smtClean="0"/>
              <a:t> Ira, there were also a lot of other </a:t>
            </a:r>
            <a:r>
              <a:rPr lang="en-US" smtClean="0"/>
              <a:t>great skin</a:t>
            </a:r>
            <a:r>
              <a:rPr lang="en-US" baseline="0" smtClean="0"/>
              <a:t> rendering </a:t>
            </a:r>
            <a:r>
              <a:rPr lang="en-US" smtClean="0"/>
              <a:t>papers and demos in</a:t>
            </a:r>
            <a:r>
              <a:rPr lang="en-US" baseline="0" smtClean="0"/>
              <a:t> the last few years, and all of these </a:t>
            </a:r>
            <a:r>
              <a:rPr lang="en-US" smtClean="0"/>
              <a:t>served</a:t>
            </a:r>
            <a:r>
              <a:rPr lang="en-US" baseline="0" smtClean="0"/>
              <a:t> </a:t>
            </a:r>
            <a:r>
              <a:rPr lang="en-US" smtClean="0"/>
              <a:t>as our inspiration for creating the</a:t>
            </a:r>
            <a:r>
              <a:rPr lang="en-US" baseline="0" smtClean="0"/>
              <a:t> </a:t>
            </a:r>
            <a:r>
              <a:rPr lang="en-US" smtClean="0"/>
              <a:t>FaceWorks API.</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256455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last component of direct light is shadows, or more precisely, shadow edges.  With subsurface scattering, light bleeds across these</a:t>
            </a:r>
            <a:r>
              <a:rPr lang="en-US" baseline="0" smtClean="0"/>
              <a:t> edges from the lit into the unlit area.  The trick here is to </a:t>
            </a:r>
            <a:r>
              <a:rPr lang="en-US" baseline="0" smtClean="0"/>
              <a:t>use </a:t>
            </a:r>
            <a:r>
              <a:rPr lang="en-US" baseline="0" smtClean="0"/>
              <a:t>a </a:t>
            </a:r>
            <a:r>
              <a:rPr lang="en-US" baseline="0" smtClean="0"/>
              <a:t>wide </a:t>
            </a:r>
            <a:r>
              <a:rPr lang="en-US" baseline="0" smtClean="0"/>
              <a:t>shadow </a:t>
            </a:r>
            <a:r>
              <a:rPr lang="en-US" baseline="0" smtClean="0"/>
              <a:t>filter; then we’ll sharpen up the actual shadows, and use the remaining range of the wide filter to provide that red glow in the shadowed areas.</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You can do this using </a:t>
            </a:r>
            <a:r>
              <a:rPr lang="en-US" baseline="0" smtClean="0"/>
              <a:t>the soft shadow technology of your choice, such as </a:t>
            </a:r>
            <a:r>
              <a:rPr lang="en-US" baseline="0" smtClean="0"/>
              <a:t>PCF</a:t>
            </a:r>
            <a:r>
              <a:rPr lang="en-US" baseline="0" smtClean="0"/>
              <a:t>, </a:t>
            </a:r>
            <a:r>
              <a:rPr lang="en-US" baseline="0" smtClean="0"/>
              <a:t>VSM, ESM or something else</a:t>
            </a:r>
            <a:r>
              <a:rPr lang="en-US" sz="1100" smtClean="0"/>
              <a:t>—</a:t>
            </a:r>
            <a:r>
              <a:rPr lang="en-US" baseline="0" smtClean="0"/>
              <a:t>you just don’t </a:t>
            </a:r>
            <a:r>
              <a:rPr lang="en-US" baseline="0" smtClean="0"/>
              <a:t>want contact-hardening shadows for this, but rather a consistent filter radius </a:t>
            </a:r>
            <a:r>
              <a:rPr lang="en-US" baseline="0" smtClean="0"/>
              <a:t>everywhere.  The </a:t>
            </a:r>
            <a:r>
              <a:rPr lang="en-US" baseline="0" smtClean="0"/>
              <a:t>details of the shadow filtering are up to </a:t>
            </a:r>
            <a:r>
              <a:rPr lang="en-US" baseline="0" smtClean="0"/>
              <a:t>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r>
              <a:rPr lang="en-US" smtClean="0"/>
              <a:t>There’s also another </a:t>
            </a:r>
            <a:r>
              <a:rPr lang="en-US" baseline="0" smtClean="0"/>
              <a:t>lookup texture that stores more precomputed scattering results for a range of shadow configurations, and in the pixel shader we sample this texture using the wide shadow filter result to arrive at the final shadow color.</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09843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Finally, we come to ambient </a:t>
            </a:r>
            <a:r>
              <a:rPr lang="en-US" smtClean="0"/>
              <a:t>light.</a:t>
            </a:r>
            <a:r>
              <a:rPr lang="en-US" baseline="0" smtClean="0"/>
              <a:t>  In FaceWorks, we do this by evaluating the ambient light several times, for different normal vectors.  </a:t>
            </a:r>
            <a:r>
              <a:rPr lang="en-US" smtClean="0"/>
              <a:t>We </a:t>
            </a:r>
            <a:r>
              <a:rPr lang="en-US" smtClean="0"/>
              <a:t>take the two</a:t>
            </a:r>
            <a:r>
              <a:rPr lang="en-US" baseline="0" smtClean="0"/>
              <a:t> normal map samples seen previously, and also combine them to generate a third, intermediate normal vector.  Your pixel shader evaluates ambient light for each of those three </a:t>
            </a:r>
            <a:r>
              <a:rPr lang="en-US" baseline="0" smtClean="0"/>
              <a:t>normals</a:t>
            </a:r>
            <a:r>
              <a:rPr lang="en-US" sz="1100" smtClean="0"/>
              <a:t>—</a:t>
            </a:r>
            <a:r>
              <a:rPr lang="en-US" baseline="0" smtClean="0"/>
              <a:t>you </a:t>
            </a:r>
            <a:r>
              <a:rPr lang="en-US" baseline="0" smtClean="0"/>
              <a:t>could be using spherical harmonics, preconvolved cubemaps or some other system for ambient; it doesn’t matter, as long as you can evaluate it for different normal vectors.  Then FaceWorks combines the three lighting values together into one, consistent with the diffusion profile.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8599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Then there’s deep scatter.</a:t>
            </a:r>
            <a:r>
              <a:rPr lang="en-US" baseline="0" smtClean="0"/>
              <a:t>  While subsurface scattering models the diffusion of light locally along the surface, deep scatter lets us compute light diffusing through the bulk of a model, such as through the ears and </a:t>
            </a:r>
            <a:r>
              <a:rPr lang="en-US" baseline="0" smtClean="0"/>
              <a:t>nose.</a:t>
            </a:r>
          </a:p>
          <a:p>
            <a:endParaRPr lang="en-US" baseline="0" smtClean="0"/>
          </a:p>
          <a:p>
            <a:r>
              <a:rPr lang="en-US" baseline="0" smtClean="0"/>
              <a:t>Fortunately, this is a good deal simpler: the only hard </a:t>
            </a:r>
            <a:r>
              <a:rPr lang="en-US" baseline="0" smtClean="0"/>
              <a:t>part here is to get a good estimate of an object’s thickness from a shadow map.  FaceWorks provides some helper functions for the case of standard depth maps with either parallel or perspective projections, but you can also write your own code for this part, and you’ll need to do so if you’re using some other type of shadow map, such as VSM or ESM, or cascaded shadow maps.  </a:t>
            </a:r>
            <a:r>
              <a:rPr lang="en-US" baseline="0" smtClean="0"/>
              <a:t>Unfortunately, we </a:t>
            </a:r>
            <a:r>
              <a:rPr lang="en-US" baseline="0" smtClean="0"/>
              <a:t>can’t handle every possible </a:t>
            </a:r>
            <a:r>
              <a:rPr lang="en-US" baseline="0" smtClean="0"/>
              <a:t>case. :)</a:t>
            </a:r>
            <a:endParaRPr lang="en-US" baseline="0" smtClean="0"/>
          </a:p>
          <a:p>
            <a:endParaRPr lang="en-US" baseline="0" smtClean="0"/>
          </a:p>
          <a:p>
            <a:r>
              <a:rPr lang="en-US" baseline="0" smtClean="0"/>
              <a:t>We found it’s necessary to apply an inward normal offset to the shadow sampling position to fix silhouette edge issues.  It’s also worthwhile to use a wide filter, such as a Poisson disk filter, </a:t>
            </a:r>
            <a:r>
              <a:rPr lang="en-US" baseline="0" smtClean="0"/>
              <a:t>to soften up the thickness values; the deep scatter result can look unnaturally sharp otherwise.</a:t>
            </a:r>
            <a:endParaRPr lang="en-US" baseline="0" smtClean="0"/>
          </a:p>
          <a:p>
            <a:endParaRPr lang="en-US" baseline="0" smtClean="0"/>
          </a:p>
          <a:p>
            <a:r>
              <a:rPr lang="en-US" baseline="0" smtClean="0"/>
              <a:t>Once </a:t>
            </a:r>
            <a:r>
              <a:rPr lang="en-US" baseline="0" smtClean="0"/>
              <a:t>you have the thickness, </a:t>
            </a:r>
            <a:r>
              <a:rPr lang="en-US" baseline="0" smtClean="0"/>
              <a:t>FaceWorks will apply a </a:t>
            </a:r>
            <a:r>
              <a:rPr lang="en-US" baseline="0" smtClean="0"/>
              <a:t>falloff based on thickness and </a:t>
            </a:r>
            <a:r>
              <a:rPr lang="en-US" smtClean="0"/>
              <a:t>N·L</a:t>
            </a:r>
            <a:r>
              <a:rPr lang="en-US" baseline="0" smtClean="0"/>
              <a:t>, and return you the result.  It’s useful to also multiply the result by a texture map that represents veins, bones, and suchlike under the surface of the skin, as well as the overall color of the deep scatter effect.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942908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That</a:t>
            </a:r>
            <a:r>
              <a:rPr lang="en-US" baseline="0" smtClean="0"/>
              <a:t>’s the high-level of the advanced skin shading features that FaceWorks provides.  </a:t>
            </a:r>
            <a:r>
              <a:rPr lang="en-US" smtClean="0"/>
              <a:t>Let</a:t>
            </a:r>
            <a:r>
              <a:rPr lang="en-US" baseline="0" smtClean="0"/>
              <a:t> me just recap quickly, since there are a bunch of moving parts here.  First you’ll need to generate some precomputed data in your art pipeline: for each mesh that will have FaceWorks </a:t>
            </a:r>
            <a:r>
              <a:rPr lang="en-US" baseline="0" smtClean="0"/>
              <a:t>applied, </a:t>
            </a:r>
            <a:r>
              <a:rPr lang="en-US" baseline="0" smtClean="0"/>
              <a:t>you’ll need to generate the per-vertex curvature and per-mesh UV scale data.  You’ll also need to generate the two lookup textures, which can probably just be done once and then checked in as regular textures.</a:t>
            </a:r>
          </a:p>
          <a:p>
            <a:endParaRPr lang="en-US" baseline="0" smtClean="0"/>
          </a:p>
          <a:p>
            <a:r>
              <a:rPr lang="en-US" baseline="0" smtClean="0"/>
              <a:t>Then, in the pixel shader to actually render the model, you’ll interpolate the per-vertex curvature, sample the normal map twice, evaluate shadows using a wide filter, evaluate the ambient light three times using three different normals, and estimate the thickness from the shadow map.  Hand all that data off to FaceWorks and it’ll compute the resultant diffuse lighting and deep scatter lighting, which you’ll multiply by the diffuse color and light color as usual, and add in a specular model of your choice.</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167768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Now let’s look briefly at what it would </a:t>
            </a:r>
            <a:r>
              <a:rPr lang="en-US" baseline="0" smtClean="0"/>
              <a:t>take </a:t>
            </a:r>
            <a:r>
              <a:rPr lang="en-US" baseline="0" smtClean="0"/>
              <a:t>to actually integrate FaceWorks into your game engine.</a:t>
            </a:r>
          </a:p>
          <a:p>
            <a:endParaRPr lang="en-US" baseline="0" smtClean="0"/>
          </a:p>
          <a:p>
            <a:r>
              <a:rPr lang="en-US" baseline="0" smtClean="0"/>
              <a:t>The </a:t>
            </a:r>
            <a:r>
              <a:rPr lang="en-US" baseline="0" smtClean="0"/>
              <a:t>FaceWorks API </a:t>
            </a:r>
            <a:r>
              <a:rPr lang="en-US" baseline="0" smtClean="0"/>
              <a:t>ships </a:t>
            </a:r>
            <a:r>
              <a:rPr lang="en-US" baseline="0" smtClean="0"/>
              <a:t>in two </a:t>
            </a:r>
            <a:r>
              <a:rPr lang="en-US" baseline="0" smtClean="0"/>
              <a:t>pieces.  </a:t>
            </a:r>
            <a:r>
              <a:rPr lang="en-US" baseline="0" smtClean="0"/>
              <a:t>First of all, there’s a standard C API and a .dll that you can link into your engine and tools, and redistribute with your game.  This has all the routines to precompute the various data that we saw in the previous slides, and also </a:t>
            </a:r>
            <a:r>
              <a:rPr lang="en-US" baseline="0" smtClean="0"/>
              <a:t>a runtime API to </a:t>
            </a:r>
            <a:r>
              <a:rPr lang="en-US" baseline="0" smtClean="0"/>
              <a:t>set up </a:t>
            </a:r>
            <a:r>
              <a:rPr lang="en-US" baseline="0" smtClean="0"/>
              <a:t>the graphics </a:t>
            </a:r>
            <a:r>
              <a:rPr lang="en-US" baseline="0" smtClean="0"/>
              <a:t>state needed by the shaders.</a:t>
            </a:r>
          </a:p>
          <a:p>
            <a:endParaRPr lang="en-US" baseline="0" smtClean="0"/>
          </a:p>
          <a:p>
            <a:r>
              <a:rPr lang="en-US" baseline="0" smtClean="0"/>
              <a:t>The other piece is an </a:t>
            </a:r>
            <a:r>
              <a:rPr lang="en-US" baseline="0" smtClean="0"/>
              <a:t>HLSL API, which is a blob of code that you can #include into your shaders and will be compiled into them.  This contains the </a:t>
            </a:r>
            <a:r>
              <a:rPr lang="en-US" baseline="0" smtClean="0"/>
              <a:t>routines you’ll call from your pixel shader, </a:t>
            </a:r>
            <a:r>
              <a:rPr lang="en-US" baseline="0" smtClean="0"/>
              <a:t>to access all the data </a:t>
            </a:r>
            <a:r>
              <a:rPr lang="en-US" baseline="0" smtClean="0"/>
              <a:t>we’ve </a:t>
            </a:r>
            <a:r>
              <a:rPr lang="en-US" baseline="0" smtClean="0"/>
              <a:t>set </a:t>
            </a:r>
            <a:r>
              <a:rPr lang="en-US" baseline="0" smtClean="0"/>
              <a:t>up </a:t>
            </a:r>
            <a:r>
              <a:rPr lang="en-US" baseline="0" smtClean="0"/>
              <a:t>and actually evaluate the lighting equations.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378777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There’s some glue code you’ll need to</a:t>
            </a:r>
            <a:r>
              <a:rPr lang="en-US" baseline="0" smtClean="0"/>
              <a:t> write to marshall all the data and get it into the pixel shader.  First of all, the FaceWorks shader code uses various internal resources such as constant buffers, textures, and samplers.  When compiling a pixel shader that uses FaceWorks, you’ll need to use the D3D11 shader reflection interface to look up the bind points for those resources, and store those alongside the compiled shader code somewhere.</a:t>
            </a:r>
          </a:p>
          <a:p>
            <a:endParaRPr lang="en-US" baseline="0" smtClean="0"/>
          </a:p>
          <a:p>
            <a:r>
              <a:rPr lang="en-US" baseline="0" smtClean="0"/>
              <a:t>Then, in your game engine when you initialize your renderer, you’ll need to create a FaceWorks context object, which will create and manage the graphics resources using the D3D11 device.</a:t>
            </a:r>
          </a:p>
          <a:p>
            <a:endParaRPr lang="en-US" baseline="0" smtClean="0"/>
          </a:p>
          <a:p>
            <a:r>
              <a:rPr lang="en-US" baseline="0" smtClean="0"/>
              <a:t>Finally, at some point before you do a draw call, you’ll fill out a configuration struct that contains the shader bind points as well as runtime parameters like the desired subsurface radius, and call the FaceWorks API to set up the graphics state for that draw.  This will update constant buffers, bind things to the pipeline and so on.</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64699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To give you an idea of the relative performance</a:t>
            </a:r>
            <a:r>
              <a:rPr lang="en-US" baseline="0" smtClean="0"/>
              <a:t> of FaceWorks, here’s the results of benchmarking a few scenarios.  The graph shows GPU time, so lower is better, and the numbers have been normalized relative to the control test (on the far left) of simply rendering the mesh with standard diffuse and specular lighting, with no FaceWorks involved.</a:t>
            </a:r>
          </a:p>
          <a:p>
            <a:endParaRPr lang="en-US" baseline="0" smtClean="0"/>
          </a:p>
          <a:p>
            <a:r>
              <a:rPr lang="en-US" baseline="0" smtClean="0"/>
              <a:t>Turning on FaceWorks subsurface scattering raises the cost by about 30%, which is quite cheap considering how much of a visual benefit you get.  It’s also much cheaper than multi-pass texture-space techniques would be.</a:t>
            </a:r>
          </a:p>
          <a:p>
            <a:endParaRPr lang="en-US" baseline="0" smtClean="0"/>
          </a:p>
          <a:p>
            <a:r>
              <a:rPr lang="en-US" baseline="0" smtClean="0"/>
              <a:t>Adding deep scatter can increase the cost significantly, depending on how many taps you use for the shadow thickness estimate.  The sweet spot for performance versus quality is probably somewhere around 8 taps.  At that point the cost is still pretty </a:t>
            </a:r>
            <a:r>
              <a:rPr lang="en-US" baseline="0" smtClean="0"/>
              <a:t>reasonable</a:t>
            </a:r>
            <a:r>
              <a:rPr lang="en-US" sz="1100" smtClean="0"/>
              <a:t>—</a:t>
            </a:r>
            <a:r>
              <a:rPr lang="en-US" baseline="0" smtClean="0"/>
              <a:t>1.5x </a:t>
            </a:r>
            <a:r>
              <a:rPr lang="en-US" baseline="0" smtClean="0"/>
              <a:t>the base </a:t>
            </a:r>
            <a:r>
              <a:rPr lang="en-US" baseline="0" smtClean="0"/>
              <a:t>cost—but </a:t>
            </a:r>
            <a:r>
              <a:rPr lang="en-US" baseline="0" smtClean="0"/>
              <a:t>if you have GPU time to burn, you can even go to something like 32 taps, which is 2.2x the base cost but looks </a:t>
            </a:r>
            <a:r>
              <a:rPr lang="en-US" baseline="0" smtClean="0"/>
              <a:t>quite </a:t>
            </a:r>
            <a:r>
              <a:rPr lang="en-US" baseline="0" smtClean="0"/>
              <a:t>nice.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334673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As</a:t>
            </a:r>
            <a:r>
              <a:rPr lang="en-US" baseline="0" smtClean="0"/>
              <a:t> </a:t>
            </a:r>
            <a:r>
              <a:rPr lang="en-US" baseline="0" smtClean="0"/>
              <a:t>mentioned before, </a:t>
            </a:r>
            <a:r>
              <a:rPr lang="en-US" baseline="0" smtClean="0"/>
              <a:t>the FaceWorks API is still a work in progress, and there’s still much more to be </a:t>
            </a:r>
            <a:r>
              <a:rPr lang="en-US" baseline="0" smtClean="0"/>
              <a:t>done.</a:t>
            </a:r>
          </a:p>
          <a:p>
            <a:endParaRPr lang="en-US" baseline="0" smtClean="0"/>
          </a:p>
          <a:p>
            <a:r>
              <a:rPr lang="en-US" baseline="0" smtClean="0"/>
              <a:t>We’d </a:t>
            </a:r>
            <a:r>
              <a:rPr lang="en-US" baseline="0" smtClean="0"/>
              <a:t>like to </a:t>
            </a:r>
            <a:r>
              <a:rPr lang="en-US" baseline="0" smtClean="0"/>
              <a:t>extend deep </a:t>
            </a:r>
            <a:r>
              <a:rPr lang="en-US" baseline="0" smtClean="0"/>
              <a:t>scatter </a:t>
            </a:r>
            <a:r>
              <a:rPr lang="en-US" baseline="0" smtClean="0"/>
              <a:t>to support ambient </a:t>
            </a:r>
            <a:r>
              <a:rPr lang="en-US" baseline="0" smtClean="0"/>
              <a:t>light; our current implementation only works for direct light.</a:t>
            </a:r>
          </a:p>
          <a:p>
            <a:endParaRPr lang="en-US" baseline="0" smtClean="0"/>
          </a:p>
          <a:p>
            <a:r>
              <a:rPr lang="en-US" baseline="0" smtClean="0"/>
              <a:t>Of course, specular lighting, including proper specular occlusion, is also a very important feature of the appearance of skin, and our library doesn’t address that right now, but we’d like to do so in the future.  Eyes are also a very important feature of faces and we’re planning to add features for rendering realistic eyes.  </a:t>
            </a:r>
          </a:p>
          <a:p>
            <a:endParaRPr lang="en-US" baseline="0" smtClean="0"/>
          </a:p>
          <a:p>
            <a:r>
              <a:rPr lang="en-US" baseline="0" smtClean="0"/>
              <a:t>The </a:t>
            </a:r>
            <a:r>
              <a:rPr lang="en-US" baseline="0" smtClean="0"/>
              <a:t>diffusion profile for human skin is hard-coded right now, and we’d like to make the library more versatile by enabling you to customize the diffusion profile, so you can simulate, say, creature skin that looks very different from human skin, or potentially even other translucent materials like cloth, paper, wax, or marble.</a:t>
            </a:r>
          </a:p>
          <a:p>
            <a:endParaRPr lang="en-US" baseline="0" smtClean="0"/>
          </a:p>
          <a:p>
            <a:r>
              <a:rPr lang="en-US" baseline="0" smtClean="0"/>
              <a:t>Finally, </a:t>
            </a:r>
            <a:r>
              <a:rPr lang="en-US" baseline="0" smtClean="0"/>
              <a:t>while today FaceWorks only runs on Windows and D3D11, we hope to add support for other APIs and platforms in the future, including OpenGL, mobile, and </a:t>
            </a:r>
            <a:r>
              <a:rPr lang="en-US" baseline="0" smtClean="0"/>
              <a:t>consoles</a:t>
            </a:r>
            <a:r>
              <a:rPr lang="en-US" baseline="0" smtClean="0"/>
              <a: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08052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I also want </a:t>
            </a:r>
            <a:r>
              <a:rPr lang="en-US" baseline="0" smtClean="0"/>
              <a:t>to say a few words about the art requirements.  Having great rendering technology is all well and good, but it won’t achieve its potential unless it’s fed with high-quality art.  For FaceWorks to look really good, it needs very high-quality models and textures.  The Lee Perry-Smith head scan I’ve been using for the screenshots has about 18K triangles before tessellation, and the diffuse and normal maps are both at 4K resolution.</a:t>
            </a:r>
          </a:p>
          <a:p>
            <a:endParaRPr lang="en-US" baseline="0" smtClean="0"/>
          </a:p>
          <a:p>
            <a:r>
              <a:rPr lang="en-US" baseline="0" smtClean="0"/>
              <a:t>The normal map for a shader like this should not be softened at all.  It’s tempting for artists to soften the normals if they don’t have a good subsurface shader to work with, since the skin looks way too crunchy otherwise.  However, a strong normal map is needed for specular to look right on skin, and the subsurface scattering will soften the diffuse component.</a:t>
            </a:r>
          </a:p>
          <a:p>
            <a:endParaRPr lang="en-US" baseline="0" smtClean="0"/>
          </a:p>
          <a:p>
            <a:r>
              <a:rPr lang="en-US" baseline="0" smtClean="0"/>
              <a:t>If it’s within your means, high-quality head scans are a great resource; even if you don’t use a scanned head directly in your game, it’s still great for reference material, or as a starting point for artists to modify.</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109704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FaceWorks sample app</a:t>
            </a:r>
            <a:r>
              <a:rPr lang="en-US" baseline="0" smtClean="0"/>
              <a:t>, in addition to simply demonstrating the FaceWorks API, has a few other goodies that you might be interested in.  It has a pretty advanced physically-based shading implementation, including a 2-lobe specular model and preconvolved diffuse and specular cubemaps for IBL.  It also uses filmic tonemapping, which just makes everything look better, and a form of tessellation based on screen-space error that adapts to the curvature of the mesh, adding more polygons where the curvature is high.</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30331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FaceWorks is a middleware library, under the</a:t>
            </a:r>
            <a:r>
              <a:rPr lang="en-US" baseline="0" smtClean="0"/>
              <a:t> </a:t>
            </a:r>
            <a:r>
              <a:rPr lang="en-US" smtClean="0"/>
              <a:t>GameWorks umbrella, that's designed to make it easy for game developers and engine developers</a:t>
            </a:r>
            <a:r>
              <a:rPr lang="en-US" baseline="0" smtClean="0"/>
              <a:t> </a:t>
            </a:r>
            <a:r>
              <a:rPr lang="en-US" smtClean="0"/>
              <a:t>to integrate high-quality skin shading into their games,</a:t>
            </a:r>
            <a:r>
              <a:rPr lang="en-US" baseline="0" smtClean="0"/>
              <a:t> with the goal of eventually enabling you to match the rendering quality of Digital Ira</a:t>
            </a:r>
            <a:r>
              <a:rPr lang="en-US" smtClean="0"/>
              <a:t>.</a:t>
            </a:r>
            <a:r>
              <a:rPr lang="en-US" baseline="0" smtClean="0"/>
              <a:t> </a:t>
            </a:r>
            <a:r>
              <a:rPr lang="en-US" baseline="0" smtClean="0"/>
              <a:t> </a:t>
            </a:r>
            <a:r>
              <a:rPr lang="en-US" smtClean="0"/>
              <a:t>FaceWorks </a:t>
            </a:r>
            <a:r>
              <a:rPr lang="en-US" smtClean="0"/>
              <a:t>is still under development, but we wanted to give you a preview today of</a:t>
            </a:r>
            <a:r>
              <a:rPr lang="en-US" baseline="0" smtClean="0"/>
              <a:t> </a:t>
            </a:r>
            <a:r>
              <a:rPr lang="en-US" smtClean="0"/>
              <a:t>some of the features it will enable you to add to your game engines, such as subsurface scattering.  And more features are on</a:t>
            </a:r>
            <a:r>
              <a:rPr lang="en-US" baseline="0" smtClean="0"/>
              <a:t> </a:t>
            </a:r>
            <a:r>
              <a:rPr lang="en-US" smtClean="0"/>
              <a:t>their way in the future, such </a:t>
            </a:r>
            <a:r>
              <a:rPr lang="en-US" smtClean="0"/>
              <a:t>as a specular model for skin, and eye </a:t>
            </a:r>
            <a:r>
              <a:rPr lang="en-US" smtClean="0"/>
              <a:t>refraction and </a:t>
            </a:r>
            <a:r>
              <a:rPr lang="en-US" smtClean="0"/>
              <a:t>lighting.</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399594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143552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Before we dive in, let’s see some screenshots of what the FaceWorks library can do for your characters.  I’m using Lee Perry-Smith’s head scan here, which is a very</a:t>
            </a:r>
            <a:r>
              <a:rPr lang="en-US" baseline="0" smtClean="0"/>
              <a:t> high-quality model </a:t>
            </a:r>
            <a:r>
              <a:rPr lang="en-US" smtClean="0"/>
              <a:t>he kindly released as Creative</a:t>
            </a:r>
            <a:r>
              <a:rPr lang="en-US" baseline="0" smtClean="0"/>
              <a:t> Commons.</a:t>
            </a:r>
            <a:endParaRPr lang="en-US" smtClean="0"/>
          </a:p>
          <a:p>
            <a:endParaRPr lang="en-US" smtClean="0"/>
          </a:p>
          <a:p>
            <a:r>
              <a:rPr lang="en-US" smtClean="0"/>
              <a:t>The first thing anyone ever talks about</a:t>
            </a:r>
            <a:r>
              <a:rPr lang="en-US" baseline="0" smtClean="0"/>
              <a:t> when skin shading comes up is </a:t>
            </a:r>
            <a:r>
              <a:rPr lang="en-US" baseline="0" smtClean="0"/>
              <a:t>subsurface scattering, </a:t>
            </a:r>
            <a:r>
              <a:rPr lang="en-US" baseline="0" smtClean="0"/>
              <a:t>and this talk is no exception!  Subsurface scattering is a physical process in which </a:t>
            </a:r>
            <a:r>
              <a:rPr lang="en-US" baseline="0" smtClean="0"/>
              <a:t>light penetrates into the surface layers of the skin, bounces around and comes back out at a different point.  Without it, skin looks very hard and unnatural, almost like a statue carved out of stone, as you see on the left here.</a:t>
            </a:r>
          </a:p>
          <a:p>
            <a:endParaRPr lang="en-US" baseline="0" smtClean="0"/>
          </a:p>
          <a:p>
            <a:r>
              <a:rPr lang="en-US" baseline="0" smtClean="0"/>
              <a:t>FaceWorks provides an implementation of subsurface scattering </a:t>
            </a:r>
            <a:r>
              <a:rPr lang="en-US" baseline="0" smtClean="0"/>
              <a:t>based on a SIGGRAPH paper from a couple years ago by Eric Penner, called </a:t>
            </a:r>
            <a:r>
              <a:rPr lang="en-US" baseline="0" smtClean="0"/>
              <a:t>“Pre-Integrated Skin </a:t>
            </a:r>
            <a:r>
              <a:rPr lang="en-US" baseline="0" smtClean="0"/>
              <a:t>Shading”.  This technique has </a:t>
            </a:r>
            <a:r>
              <a:rPr lang="en-US" baseline="0" smtClean="0"/>
              <a:t>the advantage of requiring only a single rendering pass, as opposed to expensive multi-pass solutions like texture-space </a:t>
            </a:r>
            <a:r>
              <a:rPr lang="en-US" baseline="0" smtClean="0"/>
              <a:t>diffusion; this </a:t>
            </a:r>
            <a:r>
              <a:rPr lang="en-US" baseline="0" smtClean="0"/>
              <a:t>makes the preintegrated technique quite efficient and relatively easy to integrate into a game engine, yet it still does a great job of softening the appearance of the skin and reproducing its characteristic red glow in the shadows, as you see on the right.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31684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Another thing that happens with subsurface </a:t>
            </a:r>
            <a:r>
              <a:rPr lang="en-US" smtClean="0"/>
              <a:t>scattering </a:t>
            </a:r>
            <a:r>
              <a:rPr lang="en-US" smtClean="0"/>
              <a:t>is that light </a:t>
            </a:r>
            <a:r>
              <a:rPr lang="en-US" smtClean="0"/>
              <a:t>can diffuse</a:t>
            </a:r>
            <a:r>
              <a:rPr lang="en-US" baseline="0" smtClean="0"/>
              <a:t> all the way through thin areas of a face, such as the nose and ears.  In FaceWorks, we refer to this feature as “deep scatter”, and we simulate it for direct light by using the shadow map to estimate the thickness of an object, and scaling the deep scatter effect based on the distance the light has to travel through the model.  This produces the red glow you can see in areas like the nose and ears when they’re backlit.  Deep scatter can work with your existing shadow maps, so it doesn’t require any additional rendering passes.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43646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this screenshot you can see both</a:t>
            </a:r>
            <a:r>
              <a:rPr lang="en-US" baseline="0" smtClean="0"/>
              <a:t> the subsurface scattering and the deep scatter effects working together.  This also </a:t>
            </a:r>
            <a:r>
              <a:rPr lang="en-US" baseline="0" smtClean="0"/>
              <a:t>highlights </a:t>
            </a:r>
            <a:r>
              <a:rPr lang="en-US" baseline="0" smtClean="0"/>
              <a:t>how FaceWorks enables subsurface scattering for ambient lighting as well.  The front of the face in both of these shots is lit entirely by image-based lighting, using a pre-convolved cubemap, and as you can see, subsurface scattering makes a big difference in the feeling of softness for that area as well.  Meanwhile, on the right side of the face, </a:t>
            </a:r>
            <a:r>
              <a:rPr lang="en-US" baseline="0" smtClean="0"/>
              <a:t>there’s </a:t>
            </a:r>
            <a:r>
              <a:rPr lang="en-US" baseline="0" smtClean="0"/>
              <a:t>strong direct lighting from </a:t>
            </a:r>
            <a:r>
              <a:rPr lang="en-US" baseline="0" smtClean="0"/>
              <a:t>behind, and deep scatter produces </a:t>
            </a:r>
            <a:r>
              <a:rPr lang="en-US" baseline="0" smtClean="0"/>
              <a:t>the red glow in the </a:t>
            </a:r>
            <a:r>
              <a:rPr lang="en-US" baseline="0" smtClean="0"/>
              <a:t>ear.</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51007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These are the two main features</a:t>
            </a:r>
            <a:r>
              <a:rPr lang="en-US" baseline="0" smtClean="0"/>
              <a:t> that FaceWorks currently offers: an efficient, one-pass subsurface scattering solution that handles both direct light and ambient light, as well as a deep scatter solution for direct light based on estimating thickness from a shadow map.  Currently we don’t have a solution in place for ambient-light deep scatter, but we’re still working on that.</a:t>
            </a:r>
          </a:p>
          <a:p>
            <a:endParaRPr lang="en-US" baseline="0" smtClean="0"/>
          </a:p>
          <a:p>
            <a:r>
              <a:rPr lang="en-US" baseline="0" smtClean="0"/>
              <a:t>Also, FaceWorks currently supports Windows and D3D11 only, although in the future we’d like to support other platforms and graphics APIs as well.</a:t>
            </a:r>
          </a:p>
          <a:p>
            <a:endParaRPr lang="en-US" smtClean="0"/>
          </a:p>
          <a:p>
            <a:r>
              <a:rPr lang="en-US" smtClean="0"/>
              <a:t>I’ll talk about</a:t>
            </a:r>
            <a:r>
              <a:rPr lang="en-US" baseline="0" smtClean="0"/>
              <a:t> how these features work at the high level, then a bit later, I’ll show a bit of what it would look like to actually integrate FaceWorks into your game engine.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2899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At </a:t>
            </a:r>
            <a:r>
              <a:rPr lang="en-US" baseline="0" smtClean="0"/>
              <a:t>the high level, </a:t>
            </a:r>
            <a:r>
              <a:rPr lang="en-US" baseline="0" smtClean="0"/>
              <a:t>FaceWorks breaks down subsurface </a:t>
            </a:r>
            <a:r>
              <a:rPr lang="en-US" baseline="0" smtClean="0"/>
              <a:t>scattering into four components, and </a:t>
            </a:r>
            <a:r>
              <a:rPr lang="en-US" baseline="0" smtClean="0"/>
              <a:t>handles </a:t>
            </a:r>
            <a:r>
              <a:rPr lang="en-US" baseline="0" smtClean="0"/>
              <a:t>each one individually.</a:t>
            </a:r>
          </a:p>
          <a:p>
            <a:endParaRPr lang="en-US" baseline="0" smtClean="0"/>
          </a:p>
          <a:p>
            <a:r>
              <a:rPr lang="en-US" baseline="0" smtClean="0"/>
              <a:t>First, there’s the scattering due to the geometric curvature of the surface, where parts of the model with a small radius of curvature have more apparent scattering.  Second, there’s scattering through the small bumps and features in the normal map.  Third, there’s scattering across shadow edges, from lit into unlit areas.  Those first three things take care of direct light, but finally we also need to handle ambient light.</a:t>
            </a:r>
          </a:p>
          <a:p>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E</a:t>
            </a:r>
            <a:r>
              <a:rPr lang="en-US" baseline="0" smtClean="0"/>
              <a:t>ach of these components requires some data to be generated and marshalled by the game engine into the pixel shaders where FaceWorks is being used.</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398145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For the</a:t>
            </a:r>
            <a:r>
              <a:rPr lang="en-US" baseline="0" smtClean="0"/>
              <a:t> curvature component, first we have to know what the curvature is at each point on the mesh.  </a:t>
            </a:r>
            <a:r>
              <a:rPr lang="en-US" baseline="0" smtClean="0"/>
              <a:t>In FaceWorks, we </a:t>
            </a:r>
            <a:r>
              <a:rPr lang="en-US" baseline="0" smtClean="0"/>
              <a:t>do this by precomputing </a:t>
            </a:r>
            <a:r>
              <a:rPr lang="en-US" baseline="0" smtClean="0"/>
              <a:t>the curvature </a:t>
            </a:r>
            <a:r>
              <a:rPr lang="en-US" baseline="0" smtClean="0"/>
              <a:t>per </a:t>
            </a:r>
            <a:r>
              <a:rPr lang="en-US" baseline="0" smtClean="0"/>
              <a:t>vertex; we have a helper function that takes the </a:t>
            </a:r>
            <a:r>
              <a:rPr lang="en-US" baseline="0" smtClean="0"/>
              <a:t>mesh positions and normals, and </a:t>
            </a:r>
            <a:r>
              <a:rPr lang="en-US" baseline="0" smtClean="0"/>
              <a:t>calculates the curvature as a single </a:t>
            </a:r>
            <a:r>
              <a:rPr lang="en-US" baseline="0" smtClean="0"/>
              <a:t>float component </a:t>
            </a:r>
            <a:r>
              <a:rPr lang="en-US" baseline="0" smtClean="0"/>
              <a:t>per vertex, which you’ll store in </a:t>
            </a:r>
            <a:r>
              <a:rPr lang="en-US" baseline="0" smtClean="0"/>
              <a:t>your vertex buffer. </a:t>
            </a:r>
            <a:r>
              <a:rPr lang="en-US" baseline="0" smtClean="0"/>
              <a:t> Currently </a:t>
            </a:r>
            <a:r>
              <a:rPr lang="en-US" baseline="0" smtClean="0"/>
              <a:t>we just do this for the bind pose of the </a:t>
            </a:r>
            <a:r>
              <a:rPr lang="en-US" baseline="0" smtClean="0"/>
              <a:t>mesh; in </a:t>
            </a:r>
            <a:r>
              <a:rPr lang="en-US" baseline="0" smtClean="0"/>
              <a:t>principle, as a mesh </a:t>
            </a:r>
            <a:r>
              <a:rPr lang="en-US" baseline="0" smtClean="0"/>
              <a:t>animates or deforms at runtime, </a:t>
            </a:r>
            <a:r>
              <a:rPr lang="en-US" baseline="0" smtClean="0"/>
              <a:t>its curvature values should change, but in practice it’s </a:t>
            </a:r>
            <a:r>
              <a:rPr lang="en-US" baseline="0" smtClean="0"/>
              <a:t>hard </a:t>
            </a:r>
            <a:r>
              <a:rPr lang="en-US" baseline="0" smtClean="0"/>
              <a:t>to notice </a:t>
            </a:r>
            <a:r>
              <a:rPr lang="en-US" baseline="0" smtClean="0"/>
              <a:t>the effects of this, </a:t>
            </a:r>
            <a:r>
              <a:rPr lang="en-US" baseline="0" smtClean="0"/>
              <a:t>so we don’t worry about it.</a:t>
            </a:r>
          </a:p>
          <a:p>
            <a:endParaRPr lang="en-US" baseline="0" smtClean="0"/>
          </a:p>
          <a:p>
            <a:r>
              <a:rPr lang="en-US" baseline="0" smtClean="0"/>
              <a:t>The other piece of data we need is a precomputed lookup texture, </a:t>
            </a:r>
            <a:r>
              <a:rPr lang="en-US" baseline="0" smtClean="0"/>
              <a:t>which encodes </a:t>
            </a:r>
            <a:r>
              <a:rPr lang="en-US" baseline="0" smtClean="0"/>
              <a:t>the scattering result for a range of curvatures and orientations to the light source, using the diffusion profile for human skin.  FaceWorks provides a function to generate this texture as well.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Finally, at runtime, the curvature value should be interpolated from vertices down to pixels, and then </a:t>
            </a:r>
            <a:r>
              <a:rPr lang="en-US" baseline="0" smtClean="0"/>
              <a:t>in the pixel shader we </a:t>
            </a:r>
            <a:r>
              <a:rPr lang="en-US" baseline="0" smtClean="0"/>
              <a:t>sample that lookup texture using the curvature and </a:t>
            </a:r>
            <a:r>
              <a:rPr lang="en-US" smtClean="0"/>
              <a:t>N·L</a:t>
            </a:r>
            <a:r>
              <a:rPr lang="en-US" baseline="0" smtClean="0"/>
              <a: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128181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For the normal mapping component</a:t>
            </a:r>
            <a:r>
              <a:rPr lang="en-US" baseline="0" smtClean="0"/>
              <a:t> of SSS, in the pixel shader, we sample the normal map </a:t>
            </a:r>
            <a:r>
              <a:rPr lang="en-US" baseline="0" smtClean="0"/>
              <a:t>twice</a:t>
            </a:r>
            <a:r>
              <a:rPr lang="en-US" sz="1100" smtClean="0"/>
              <a:t>—</a:t>
            </a:r>
            <a:r>
              <a:rPr lang="en-US" baseline="0" smtClean="0"/>
              <a:t>once </a:t>
            </a:r>
            <a:r>
              <a:rPr lang="en-US" baseline="0" smtClean="0"/>
              <a:t>as usual, and once with a higher mip level, to get a normal that’s blurred based on the SSS radius.</a:t>
            </a:r>
          </a:p>
          <a:p>
            <a:endParaRPr lang="en-US" baseline="0" smtClean="0"/>
          </a:p>
          <a:p>
            <a:r>
              <a:rPr lang="en-US" baseline="0" smtClean="0"/>
              <a:t>In order to work out the right mip level to sample at, we also have to know </a:t>
            </a:r>
            <a:r>
              <a:rPr lang="en-US" smtClean="0"/>
              <a:t>the</a:t>
            </a:r>
            <a:r>
              <a:rPr lang="en-US" baseline="0" smtClean="0"/>
              <a:t> UV scale of the mesh</a:t>
            </a:r>
            <a:r>
              <a:rPr lang="en-US" smtClean="0"/>
              <a:t>, i.e. how large the</a:t>
            </a:r>
            <a:r>
              <a:rPr lang="en-US" baseline="0" smtClean="0"/>
              <a:t> </a:t>
            </a:r>
            <a:r>
              <a:rPr lang="en-US" smtClean="0"/>
              <a:t>UV unit square is</a:t>
            </a:r>
            <a:r>
              <a:rPr lang="en-US" baseline="0" smtClean="0"/>
              <a:t> in world space.  FaceWorks has a routine to compute the average UV scale over the whole mesh, which you can call from your art tools, and then store that UV scale alongside the mesh somewhere.</a:t>
            </a:r>
          </a:p>
          <a:p>
            <a:endParaRPr lang="en-US" baseline="0" smtClean="0"/>
          </a:p>
          <a:p>
            <a:r>
              <a:rPr lang="en-US" baseline="0" smtClean="0"/>
              <a:t>FaceWorks then combines both of these normals, as well as the curvature calculation from the previous step, to arrive at the total diffuse lighting.</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932264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VIDIA Title Slide Master">
    <p:bg>
      <p:bgPr>
        <a:solidFill>
          <a:schemeClr val="tx1"/>
        </a:solidFill>
        <a:effectLst/>
      </p:bgPr>
    </p:bg>
    <p:spTree>
      <p:nvGrpSpPr>
        <p:cNvPr id="1" name=""/>
        <p:cNvGrpSpPr/>
        <p:nvPr/>
      </p:nvGrpSpPr>
      <p:grpSpPr>
        <a:xfrm>
          <a:off x="0" y="0"/>
          <a:ext cx="0" cy="0"/>
          <a:chOff x="0" y="0"/>
          <a:chExt cx="0" cy="0"/>
        </a:xfrm>
      </p:grpSpPr>
      <p:grpSp>
        <p:nvGrpSpPr>
          <p:cNvPr id="749" name="Group 748"/>
          <p:cNvGrpSpPr/>
          <p:nvPr/>
        </p:nvGrpSpPr>
        <p:grpSpPr>
          <a:xfrm>
            <a:off x="5070354" y="4252479"/>
            <a:ext cx="4517246" cy="1918764"/>
            <a:chOff x="4739563" y="3062529"/>
            <a:chExt cx="4867917" cy="2067715"/>
          </a:xfrm>
        </p:grpSpPr>
        <p:sp>
          <p:nvSpPr>
            <p:cNvPr id="750" name="Parallelogram 749"/>
            <p:cNvSpPr/>
            <p:nvPr userDrawn="1"/>
          </p:nvSpPr>
          <p:spPr>
            <a:xfrm>
              <a:off x="5334407" y="3062529"/>
              <a:ext cx="4273073" cy="2067715"/>
            </a:xfrm>
            <a:prstGeom prst="parallelogram">
              <a:avLst>
                <a:gd name="adj" fmla="val 57897"/>
              </a:avLst>
            </a:prstGeom>
            <a:solidFill>
              <a:srgbClr val="FFFFFF">
                <a:alpha val="14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751" name="Parallelogram 750"/>
            <p:cNvSpPr/>
            <p:nvPr userDrawn="1"/>
          </p:nvSpPr>
          <p:spPr>
            <a:xfrm>
              <a:off x="4739563" y="3544115"/>
              <a:ext cx="3277847" cy="1586129"/>
            </a:xfrm>
            <a:prstGeom prst="parallelogram">
              <a:avLst>
                <a:gd name="adj" fmla="val 57897"/>
              </a:avLst>
            </a:prstGeom>
            <a:solidFill>
              <a:srgbClr val="FFFFFF">
                <a:alpha val="14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pic>
        <p:nvPicPr>
          <p:cNvPr id="298" name="Picture 297"/>
          <p:cNvPicPr>
            <a:picLocks noChangeAspect="1"/>
          </p:cNvPicPr>
          <p:nvPr/>
        </p:nvPicPr>
        <p:blipFill rotWithShape="1">
          <a:blip r:embed="rId2" cstate="print">
            <a:extLst>
              <a:ext uri="{28A0092B-C50C-407E-A947-70E740481C1C}">
                <a14:useLocalDpi xmlns:a14="http://schemas.microsoft.com/office/drawing/2010/main" val="0"/>
              </a:ext>
            </a:extLst>
          </a:blip>
          <a:srcRect l="-1" t="1" r="15445" b="36453"/>
          <a:stretch/>
        </p:blipFill>
        <p:spPr>
          <a:xfrm>
            <a:off x="5336334" y="2806378"/>
            <a:ext cx="5636466" cy="3364866"/>
          </a:xfrm>
          <a:prstGeom prst="rect">
            <a:avLst/>
          </a:prstGeom>
        </p:spPr>
      </p:pic>
      <p:grpSp>
        <p:nvGrpSpPr>
          <p:cNvPr id="412" name="Group 411"/>
          <p:cNvGrpSpPr/>
          <p:nvPr/>
        </p:nvGrpSpPr>
        <p:grpSpPr>
          <a:xfrm>
            <a:off x="-456390" y="-59806"/>
            <a:ext cx="7465728" cy="2873165"/>
            <a:chOff x="-456390" y="-59806"/>
            <a:chExt cx="7465728" cy="2873165"/>
          </a:xfrm>
        </p:grpSpPr>
        <p:sp>
          <p:nvSpPr>
            <p:cNvPr id="413" name="Freeform 1828"/>
            <p:cNvSpPr>
              <a:spLocks/>
            </p:cNvSpPr>
            <p:nvPr userDrawn="1"/>
          </p:nvSpPr>
          <p:spPr bwMode="auto">
            <a:xfrm>
              <a:off x="-456390"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4" name="Freeform 1829"/>
            <p:cNvSpPr>
              <a:spLocks/>
            </p:cNvSpPr>
            <p:nvPr userDrawn="1"/>
          </p:nvSpPr>
          <p:spPr bwMode="auto">
            <a:xfrm>
              <a:off x="95166"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5" name="Freeform 1830"/>
            <p:cNvSpPr>
              <a:spLocks/>
            </p:cNvSpPr>
            <p:nvPr userDrawn="1"/>
          </p:nvSpPr>
          <p:spPr bwMode="auto">
            <a:xfrm>
              <a:off x="373761"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6" name="Freeform 1831"/>
            <p:cNvSpPr>
              <a:spLocks/>
            </p:cNvSpPr>
            <p:nvPr userDrawn="1"/>
          </p:nvSpPr>
          <p:spPr bwMode="auto">
            <a:xfrm>
              <a:off x="-180612"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7" name="Freeform 1832"/>
            <p:cNvSpPr>
              <a:spLocks/>
            </p:cNvSpPr>
            <p:nvPr userDrawn="1"/>
          </p:nvSpPr>
          <p:spPr bwMode="auto">
            <a:xfrm>
              <a:off x="649539"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8" name="Freeform 1833"/>
            <p:cNvSpPr>
              <a:spLocks/>
            </p:cNvSpPr>
            <p:nvPr userDrawn="1"/>
          </p:nvSpPr>
          <p:spPr bwMode="auto">
            <a:xfrm>
              <a:off x="1201097"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9" name="Freeform 1834"/>
            <p:cNvSpPr>
              <a:spLocks/>
            </p:cNvSpPr>
            <p:nvPr userDrawn="1"/>
          </p:nvSpPr>
          <p:spPr bwMode="auto">
            <a:xfrm>
              <a:off x="1479690"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0" name="Freeform 1835"/>
            <p:cNvSpPr>
              <a:spLocks/>
            </p:cNvSpPr>
            <p:nvPr userDrawn="1"/>
          </p:nvSpPr>
          <p:spPr bwMode="auto">
            <a:xfrm>
              <a:off x="925318"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1" name="Freeform 1836"/>
            <p:cNvSpPr>
              <a:spLocks/>
            </p:cNvSpPr>
            <p:nvPr userDrawn="1"/>
          </p:nvSpPr>
          <p:spPr bwMode="auto">
            <a:xfrm>
              <a:off x="1755468"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2" name="Freeform 1837"/>
            <p:cNvSpPr>
              <a:spLocks/>
            </p:cNvSpPr>
            <p:nvPr userDrawn="1"/>
          </p:nvSpPr>
          <p:spPr bwMode="auto">
            <a:xfrm>
              <a:off x="2307026"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3" name="Freeform 1838"/>
            <p:cNvSpPr>
              <a:spLocks/>
            </p:cNvSpPr>
            <p:nvPr userDrawn="1"/>
          </p:nvSpPr>
          <p:spPr bwMode="auto">
            <a:xfrm>
              <a:off x="2585619"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4" name="Freeform 1839"/>
            <p:cNvSpPr>
              <a:spLocks/>
            </p:cNvSpPr>
            <p:nvPr userDrawn="1"/>
          </p:nvSpPr>
          <p:spPr bwMode="auto">
            <a:xfrm>
              <a:off x="2031247"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5" name="Freeform 1840"/>
            <p:cNvSpPr>
              <a:spLocks/>
            </p:cNvSpPr>
            <p:nvPr userDrawn="1"/>
          </p:nvSpPr>
          <p:spPr bwMode="auto">
            <a:xfrm>
              <a:off x="2861399"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6" name="Freeform 1841"/>
            <p:cNvSpPr>
              <a:spLocks/>
            </p:cNvSpPr>
            <p:nvPr userDrawn="1"/>
          </p:nvSpPr>
          <p:spPr bwMode="auto">
            <a:xfrm>
              <a:off x="341295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7" name="Freeform 1842"/>
            <p:cNvSpPr>
              <a:spLocks/>
            </p:cNvSpPr>
            <p:nvPr userDrawn="1"/>
          </p:nvSpPr>
          <p:spPr bwMode="auto">
            <a:xfrm>
              <a:off x="3691548"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8" name="Freeform 1843"/>
            <p:cNvSpPr>
              <a:spLocks/>
            </p:cNvSpPr>
            <p:nvPr userDrawn="1"/>
          </p:nvSpPr>
          <p:spPr bwMode="auto">
            <a:xfrm>
              <a:off x="3137177"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9" name="Freeform 1844"/>
            <p:cNvSpPr>
              <a:spLocks/>
            </p:cNvSpPr>
            <p:nvPr userDrawn="1"/>
          </p:nvSpPr>
          <p:spPr bwMode="auto">
            <a:xfrm>
              <a:off x="3967327"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0" name="Freeform 1845"/>
            <p:cNvSpPr>
              <a:spLocks/>
            </p:cNvSpPr>
            <p:nvPr userDrawn="1"/>
          </p:nvSpPr>
          <p:spPr bwMode="auto">
            <a:xfrm>
              <a:off x="451888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1" name="Freeform 1846"/>
            <p:cNvSpPr>
              <a:spLocks/>
            </p:cNvSpPr>
            <p:nvPr userDrawn="1"/>
          </p:nvSpPr>
          <p:spPr bwMode="auto">
            <a:xfrm>
              <a:off x="4797479"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2" name="Freeform 1847"/>
            <p:cNvSpPr>
              <a:spLocks/>
            </p:cNvSpPr>
            <p:nvPr userDrawn="1"/>
          </p:nvSpPr>
          <p:spPr bwMode="auto">
            <a:xfrm>
              <a:off x="4243106"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3" name="Freeform 1848"/>
            <p:cNvSpPr>
              <a:spLocks/>
            </p:cNvSpPr>
            <p:nvPr userDrawn="1"/>
          </p:nvSpPr>
          <p:spPr bwMode="auto">
            <a:xfrm>
              <a:off x="5073258"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4" name="Freeform 1849"/>
            <p:cNvSpPr>
              <a:spLocks/>
            </p:cNvSpPr>
            <p:nvPr userDrawn="1"/>
          </p:nvSpPr>
          <p:spPr bwMode="auto">
            <a:xfrm>
              <a:off x="562481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5" name="Freeform 1850"/>
            <p:cNvSpPr>
              <a:spLocks/>
            </p:cNvSpPr>
            <p:nvPr userDrawn="1"/>
          </p:nvSpPr>
          <p:spPr bwMode="auto">
            <a:xfrm>
              <a:off x="5903407"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6" name="Freeform 1851"/>
            <p:cNvSpPr>
              <a:spLocks/>
            </p:cNvSpPr>
            <p:nvPr userDrawn="1"/>
          </p:nvSpPr>
          <p:spPr bwMode="auto">
            <a:xfrm>
              <a:off x="5349036"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7" name="Freeform 1852"/>
            <p:cNvSpPr>
              <a:spLocks/>
            </p:cNvSpPr>
            <p:nvPr userDrawn="1"/>
          </p:nvSpPr>
          <p:spPr bwMode="auto">
            <a:xfrm>
              <a:off x="6179186"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8" name="Freeform 1855"/>
            <p:cNvSpPr>
              <a:spLocks/>
            </p:cNvSpPr>
            <p:nvPr userDrawn="1"/>
          </p:nvSpPr>
          <p:spPr bwMode="auto">
            <a:xfrm>
              <a:off x="6454965"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9" name="Freeform 1989"/>
            <p:cNvSpPr>
              <a:spLocks/>
            </p:cNvSpPr>
            <p:nvPr userDrawn="1"/>
          </p:nvSpPr>
          <p:spPr bwMode="auto">
            <a:xfrm>
              <a:off x="-180612"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0" name="Freeform 1990"/>
            <p:cNvSpPr>
              <a:spLocks/>
            </p:cNvSpPr>
            <p:nvPr userDrawn="1"/>
          </p:nvSpPr>
          <p:spPr bwMode="auto">
            <a:xfrm>
              <a:off x="95166"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1" name="Freeform 1991"/>
            <p:cNvSpPr>
              <a:spLocks/>
            </p:cNvSpPr>
            <p:nvPr userDrawn="1"/>
          </p:nvSpPr>
          <p:spPr bwMode="auto">
            <a:xfrm>
              <a:off x="-456390"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2" name="Freeform 1992"/>
            <p:cNvSpPr>
              <a:spLocks/>
            </p:cNvSpPr>
            <p:nvPr userDrawn="1"/>
          </p:nvSpPr>
          <p:spPr bwMode="auto">
            <a:xfrm>
              <a:off x="373761"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3" name="Freeform 1993"/>
            <p:cNvSpPr>
              <a:spLocks/>
            </p:cNvSpPr>
            <p:nvPr userDrawn="1"/>
          </p:nvSpPr>
          <p:spPr bwMode="auto">
            <a:xfrm>
              <a:off x="925318"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4" name="Freeform 1994"/>
            <p:cNvSpPr>
              <a:spLocks/>
            </p:cNvSpPr>
            <p:nvPr userDrawn="1"/>
          </p:nvSpPr>
          <p:spPr bwMode="auto">
            <a:xfrm>
              <a:off x="1201097"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5" name="Freeform 1995"/>
            <p:cNvSpPr>
              <a:spLocks/>
            </p:cNvSpPr>
            <p:nvPr userDrawn="1"/>
          </p:nvSpPr>
          <p:spPr bwMode="auto">
            <a:xfrm>
              <a:off x="649539"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6" name="Freeform 1996"/>
            <p:cNvSpPr>
              <a:spLocks/>
            </p:cNvSpPr>
            <p:nvPr userDrawn="1"/>
          </p:nvSpPr>
          <p:spPr bwMode="auto">
            <a:xfrm>
              <a:off x="1479690"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7" name="Freeform 1997"/>
            <p:cNvSpPr>
              <a:spLocks/>
            </p:cNvSpPr>
            <p:nvPr userDrawn="1"/>
          </p:nvSpPr>
          <p:spPr bwMode="auto">
            <a:xfrm>
              <a:off x="2031247"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8" name="Freeform 1998"/>
            <p:cNvSpPr>
              <a:spLocks/>
            </p:cNvSpPr>
            <p:nvPr userDrawn="1"/>
          </p:nvSpPr>
          <p:spPr bwMode="auto">
            <a:xfrm>
              <a:off x="2307026"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9" name="Freeform 1999"/>
            <p:cNvSpPr>
              <a:spLocks/>
            </p:cNvSpPr>
            <p:nvPr userDrawn="1"/>
          </p:nvSpPr>
          <p:spPr bwMode="auto">
            <a:xfrm>
              <a:off x="1755468"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0" name="Freeform 2000"/>
            <p:cNvSpPr>
              <a:spLocks/>
            </p:cNvSpPr>
            <p:nvPr userDrawn="1"/>
          </p:nvSpPr>
          <p:spPr bwMode="auto">
            <a:xfrm>
              <a:off x="2585619"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1" name="Freeform 2001"/>
            <p:cNvSpPr>
              <a:spLocks/>
            </p:cNvSpPr>
            <p:nvPr userDrawn="1"/>
          </p:nvSpPr>
          <p:spPr bwMode="auto">
            <a:xfrm>
              <a:off x="3137177"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2" name="Freeform 2002"/>
            <p:cNvSpPr>
              <a:spLocks/>
            </p:cNvSpPr>
            <p:nvPr userDrawn="1"/>
          </p:nvSpPr>
          <p:spPr bwMode="auto">
            <a:xfrm>
              <a:off x="3412955"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3" name="Freeform 2003"/>
            <p:cNvSpPr>
              <a:spLocks/>
            </p:cNvSpPr>
            <p:nvPr userDrawn="1"/>
          </p:nvSpPr>
          <p:spPr bwMode="auto">
            <a:xfrm>
              <a:off x="2861399"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4" name="Freeform 2004"/>
            <p:cNvSpPr>
              <a:spLocks/>
            </p:cNvSpPr>
            <p:nvPr userDrawn="1"/>
          </p:nvSpPr>
          <p:spPr bwMode="auto">
            <a:xfrm>
              <a:off x="3691548"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5" name="Freeform 2005"/>
            <p:cNvSpPr>
              <a:spLocks/>
            </p:cNvSpPr>
            <p:nvPr userDrawn="1"/>
          </p:nvSpPr>
          <p:spPr bwMode="auto">
            <a:xfrm>
              <a:off x="4243106"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6" name="Freeform 2006"/>
            <p:cNvSpPr>
              <a:spLocks/>
            </p:cNvSpPr>
            <p:nvPr userDrawn="1"/>
          </p:nvSpPr>
          <p:spPr bwMode="auto">
            <a:xfrm>
              <a:off x="4518885"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7" name="Freeform 2007"/>
            <p:cNvSpPr>
              <a:spLocks/>
            </p:cNvSpPr>
            <p:nvPr userDrawn="1"/>
          </p:nvSpPr>
          <p:spPr bwMode="auto">
            <a:xfrm>
              <a:off x="3967327"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8" name="Freeform 457"/>
            <p:cNvSpPr>
              <a:spLocks/>
            </p:cNvSpPr>
            <p:nvPr userDrawn="1"/>
          </p:nvSpPr>
          <p:spPr bwMode="auto">
            <a:xfrm>
              <a:off x="-456390"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9" name="Freeform 458"/>
            <p:cNvSpPr>
              <a:spLocks/>
            </p:cNvSpPr>
            <p:nvPr userDrawn="1"/>
          </p:nvSpPr>
          <p:spPr bwMode="auto">
            <a:xfrm>
              <a:off x="95166"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0" name="Freeform 459"/>
            <p:cNvSpPr>
              <a:spLocks/>
            </p:cNvSpPr>
            <p:nvPr userDrawn="1"/>
          </p:nvSpPr>
          <p:spPr bwMode="auto">
            <a:xfrm>
              <a:off x="373761"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1" name="Freeform 460"/>
            <p:cNvSpPr>
              <a:spLocks/>
            </p:cNvSpPr>
            <p:nvPr userDrawn="1"/>
          </p:nvSpPr>
          <p:spPr bwMode="auto">
            <a:xfrm>
              <a:off x="-180612"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2" name="Freeform 461"/>
            <p:cNvSpPr>
              <a:spLocks/>
            </p:cNvSpPr>
            <p:nvPr userDrawn="1"/>
          </p:nvSpPr>
          <p:spPr bwMode="auto">
            <a:xfrm>
              <a:off x="649539"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3" name="Freeform 462"/>
            <p:cNvSpPr>
              <a:spLocks/>
            </p:cNvSpPr>
            <p:nvPr userDrawn="1"/>
          </p:nvSpPr>
          <p:spPr bwMode="auto">
            <a:xfrm>
              <a:off x="1201097"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4" name="Freeform 463"/>
            <p:cNvSpPr>
              <a:spLocks/>
            </p:cNvSpPr>
            <p:nvPr userDrawn="1"/>
          </p:nvSpPr>
          <p:spPr bwMode="auto">
            <a:xfrm>
              <a:off x="1479690"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5" name="Freeform 464"/>
            <p:cNvSpPr>
              <a:spLocks/>
            </p:cNvSpPr>
            <p:nvPr userDrawn="1"/>
          </p:nvSpPr>
          <p:spPr bwMode="auto">
            <a:xfrm>
              <a:off x="925318"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6" name="Freeform 465"/>
            <p:cNvSpPr>
              <a:spLocks/>
            </p:cNvSpPr>
            <p:nvPr userDrawn="1"/>
          </p:nvSpPr>
          <p:spPr bwMode="auto">
            <a:xfrm>
              <a:off x="1755468"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7" name="Freeform 466"/>
            <p:cNvSpPr>
              <a:spLocks/>
            </p:cNvSpPr>
            <p:nvPr userDrawn="1"/>
          </p:nvSpPr>
          <p:spPr bwMode="auto">
            <a:xfrm>
              <a:off x="2307026"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8" name="Freeform 467"/>
            <p:cNvSpPr>
              <a:spLocks/>
            </p:cNvSpPr>
            <p:nvPr userDrawn="1"/>
          </p:nvSpPr>
          <p:spPr bwMode="auto">
            <a:xfrm>
              <a:off x="2585619"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9" name="Freeform 468"/>
            <p:cNvSpPr>
              <a:spLocks/>
            </p:cNvSpPr>
            <p:nvPr userDrawn="1"/>
          </p:nvSpPr>
          <p:spPr bwMode="auto">
            <a:xfrm>
              <a:off x="2031247"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0" name="Freeform 469"/>
            <p:cNvSpPr>
              <a:spLocks/>
            </p:cNvSpPr>
            <p:nvPr userDrawn="1"/>
          </p:nvSpPr>
          <p:spPr bwMode="auto">
            <a:xfrm>
              <a:off x="2861399"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1" name="Freeform 470"/>
            <p:cNvSpPr>
              <a:spLocks/>
            </p:cNvSpPr>
            <p:nvPr userDrawn="1"/>
          </p:nvSpPr>
          <p:spPr bwMode="auto">
            <a:xfrm>
              <a:off x="3412955"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2" name="Freeform 471"/>
            <p:cNvSpPr>
              <a:spLocks/>
            </p:cNvSpPr>
            <p:nvPr userDrawn="1"/>
          </p:nvSpPr>
          <p:spPr bwMode="auto">
            <a:xfrm>
              <a:off x="3691548"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3" name="Freeform 472"/>
            <p:cNvSpPr>
              <a:spLocks/>
            </p:cNvSpPr>
            <p:nvPr userDrawn="1"/>
          </p:nvSpPr>
          <p:spPr bwMode="auto">
            <a:xfrm>
              <a:off x="3137177"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4" name="Freeform 473"/>
            <p:cNvSpPr>
              <a:spLocks/>
            </p:cNvSpPr>
            <p:nvPr userDrawn="1"/>
          </p:nvSpPr>
          <p:spPr bwMode="auto">
            <a:xfrm>
              <a:off x="3967327"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5" name="Freeform 474"/>
            <p:cNvSpPr>
              <a:spLocks/>
            </p:cNvSpPr>
            <p:nvPr userDrawn="1"/>
          </p:nvSpPr>
          <p:spPr bwMode="auto">
            <a:xfrm>
              <a:off x="4243106"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6" name="Freeform 2312"/>
            <p:cNvSpPr>
              <a:spLocks/>
            </p:cNvSpPr>
            <p:nvPr userDrawn="1"/>
          </p:nvSpPr>
          <p:spPr bwMode="auto">
            <a:xfrm>
              <a:off x="-180612"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7" name="Freeform 2313"/>
            <p:cNvSpPr>
              <a:spLocks/>
            </p:cNvSpPr>
            <p:nvPr userDrawn="1"/>
          </p:nvSpPr>
          <p:spPr bwMode="auto">
            <a:xfrm>
              <a:off x="95166"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8" name="Freeform 2314"/>
            <p:cNvSpPr>
              <a:spLocks/>
            </p:cNvSpPr>
            <p:nvPr userDrawn="1"/>
          </p:nvSpPr>
          <p:spPr bwMode="auto">
            <a:xfrm>
              <a:off x="-456390"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9" name="Freeform 2315"/>
            <p:cNvSpPr>
              <a:spLocks/>
            </p:cNvSpPr>
            <p:nvPr userDrawn="1"/>
          </p:nvSpPr>
          <p:spPr bwMode="auto">
            <a:xfrm>
              <a:off x="373761"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0" name="Freeform 2316"/>
            <p:cNvSpPr>
              <a:spLocks/>
            </p:cNvSpPr>
            <p:nvPr userDrawn="1"/>
          </p:nvSpPr>
          <p:spPr bwMode="auto">
            <a:xfrm>
              <a:off x="925318"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1" name="Freeform 2317"/>
            <p:cNvSpPr>
              <a:spLocks/>
            </p:cNvSpPr>
            <p:nvPr userDrawn="1"/>
          </p:nvSpPr>
          <p:spPr bwMode="auto">
            <a:xfrm>
              <a:off x="1201097"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2" name="Freeform 2318"/>
            <p:cNvSpPr>
              <a:spLocks/>
            </p:cNvSpPr>
            <p:nvPr userDrawn="1"/>
          </p:nvSpPr>
          <p:spPr bwMode="auto">
            <a:xfrm>
              <a:off x="649539"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3" name="Freeform 2319"/>
            <p:cNvSpPr>
              <a:spLocks/>
            </p:cNvSpPr>
            <p:nvPr userDrawn="1"/>
          </p:nvSpPr>
          <p:spPr bwMode="auto">
            <a:xfrm>
              <a:off x="1479690"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4" name="Freeform 2320"/>
            <p:cNvSpPr>
              <a:spLocks/>
            </p:cNvSpPr>
            <p:nvPr userDrawn="1"/>
          </p:nvSpPr>
          <p:spPr bwMode="auto">
            <a:xfrm>
              <a:off x="2031247"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5" name="Freeform 2321"/>
            <p:cNvSpPr>
              <a:spLocks/>
            </p:cNvSpPr>
            <p:nvPr userDrawn="1"/>
          </p:nvSpPr>
          <p:spPr bwMode="auto">
            <a:xfrm>
              <a:off x="2307026"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6" name="Freeform 2322"/>
            <p:cNvSpPr>
              <a:spLocks/>
            </p:cNvSpPr>
            <p:nvPr userDrawn="1"/>
          </p:nvSpPr>
          <p:spPr bwMode="auto">
            <a:xfrm>
              <a:off x="1755468"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7" name="Freeform 2323"/>
            <p:cNvSpPr>
              <a:spLocks/>
            </p:cNvSpPr>
            <p:nvPr userDrawn="1"/>
          </p:nvSpPr>
          <p:spPr bwMode="auto">
            <a:xfrm>
              <a:off x="2585619"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2" name="Freeform 2324"/>
            <p:cNvSpPr>
              <a:spLocks/>
            </p:cNvSpPr>
            <p:nvPr userDrawn="1"/>
          </p:nvSpPr>
          <p:spPr bwMode="auto">
            <a:xfrm>
              <a:off x="3137177"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3" name="Freeform 2325"/>
            <p:cNvSpPr>
              <a:spLocks/>
            </p:cNvSpPr>
            <p:nvPr userDrawn="1"/>
          </p:nvSpPr>
          <p:spPr bwMode="auto">
            <a:xfrm>
              <a:off x="3412955"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4" name="Freeform 2326"/>
            <p:cNvSpPr>
              <a:spLocks/>
            </p:cNvSpPr>
            <p:nvPr userDrawn="1"/>
          </p:nvSpPr>
          <p:spPr bwMode="auto">
            <a:xfrm>
              <a:off x="2861399"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5" name="Freeform 2473"/>
            <p:cNvSpPr>
              <a:spLocks/>
            </p:cNvSpPr>
            <p:nvPr userDrawn="1"/>
          </p:nvSpPr>
          <p:spPr bwMode="auto">
            <a:xfrm>
              <a:off x="-456390" y="185657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6" name="Freeform 2474"/>
            <p:cNvSpPr>
              <a:spLocks/>
            </p:cNvSpPr>
            <p:nvPr userDrawn="1"/>
          </p:nvSpPr>
          <p:spPr bwMode="auto">
            <a:xfrm>
              <a:off x="95166" y="1856574"/>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7" name="Freeform 2475"/>
            <p:cNvSpPr>
              <a:spLocks/>
            </p:cNvSpPr>
            <p:nvPr userDrawn="1"/>
          </p:nvSpPr>
          <p:spPr bwMode="auto">
            <a:xfrm>
              <a:off x="373761" y="185657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8" name="Freeform 2476"/>
            <p:cNvSpPr>
              <a:spLocks/>
            </p:cNvSpPr>
            <p:nvPr userDrawn="1"/>
          </p:nvSpPr>
          <p:spPr bwMode="auto">
            <a:xfrm>
              <a:off x="-180612" y="1856574"/>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9" name="Freeform 2635"/>
            <p:cNvSpPr>
              <a:spLocks/>
            </p:cNvSpPr>
            <p:nvPr userDrawn="1"/>
          </p:nvSpPr>
          <p:spPr bwMode="auto">
            <a:xfrm>
              <a:off x="-180612" y="2334967"/>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0" name="Freeform 2636"/>
            <p:cNvSpPr>
              <a:spLocks/>
            </p:cNvSpPr>
            <p:nvPr userDrawn="1"/>
          </p:nvSpPr>
          <p:spPr bwMode="auto">
            <a:xfrm>
              <a:off x="95166" y="2334967"/>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1" name="Freeform 2637"/>
            <p:cNvSpPr>
              <a:spLocks/>
            </p:cNvSpPr>
            <p:nvPr userDrawn="1"/>
          </p:nvSpPr>
          <p:spPr bwMode="auto">
            <a:xfrm>
              <a:off x="-456390" y="2334967"/>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502" name="Group 501"/>
          <p:cNvGrpSpPr/>
          <p:nvPr/>
        </p:nvGrpSpPr>
        <p:grpSpPr>
          <a:xfrm>
            <a:off x="2861694" y="1857272"/>
            <a:ext cx="8568843" cy="4313972"/>
            <a:chOff x="2861694" y="1857272"/>
            <a:chExt cx="8568843" cy="4313972"/>
          </a:xfrm>
        </p:grpSpPr>
        <p:sp>
          <p:nvSpPr>
            <p:cNvPr id="503" name="Freeform 2182"/>
            <p:cNvSpPr>
              <a:spLocks/>
            </p:cNvSpPr>
            <p:nvPr userDrawn="1"/>
          </p:nvSpPr>
          <p:spPr bwMode="auto">
            <a:xfrm>
              <a:off x="9497271" y="1857272"/>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4" name="Freeform 2183"/>
            <p:cNvSpPr>
              <a:spLocks/>
            </p:cNvSpPr>
            <p:nvPr userDrawn="1"/>
          </p:nvSpPr>
          <p:spPr bwMode="auto">
            <a:xfrm>
              <a:off x="10048828" y="1857272"/>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5" name="Freeform 2184"/>
            <p:cNvSpPr>
              <a:spLocks/>
            </p:cNvSpPr>
            <p:nvPr userDrawn="1"/>
          </p:nvSpPr>
          <p:spPr bwMode="auto">
            <a:xfrm>
              <a:off x="10324607" y="1857272"/>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6" name="Freeform 2185"/>
            <p:cNvSpPr>
              <a:spLocks/>
            </p:cNvSpPr>
            <p:nvPr userDrawn="1"/>
          </p:nvSpPr>
          <p:spPr bwMode="auto">
            <a:xfrm>
              <a:off x="9773050" y="1857272"/>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7" name="Freeform 2186"/>
            <p:cNvSpPr>
              <a:spLocks/>
            </p:cNvSpPr>
            <p:nvPr userDrawn="1"/>
          </p:nvSpPr>
          <p:spPr bwMode="auto">
            <a:xfrm>
              <a:off x="10600387" y="1857272"/>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8" name="Freeform 2189"/>
            <p:cNvSpPr>
              <a:spLocks/>
            </p:cNvSpPr>
            <p:nvPr userDrawn="1"/>
          </p:nvSpPr>
          <p:spPr bwMode="auto">
            <a:xfrm>
              <a:off x="10878980" y="1857272"/>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9" name="Freeform 2340"/>
            <p:cNvSpPr>
              <a:spLocks/>
            </p:cNvSpPr>
            <p:nvPr userDrawn="1"/>
          </p:nvSpPr>
          <p:spPr bwMode="auto">
            <a:xfrm>
              <a:off x="8667121"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0" name="Freeform 2341"/>
            <p:cNvSpPr>
              <a:spLocks/>
            </p:cNvSpPr>
            <p:nvPr userDrawn="1"/>
          </p:nvSpPr>
          <p:spPr bwMode="auto">
            <a:xfrm>
              <a:off x="8942900" y="2338479"/>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1" name="Freeform 2343"/>
            <p:cNvSpPr>
              <a:spLocks/>
            </p:cNvSpPr>
            <p:nvPr userDrawn="1"/>
          </p:nvSpPr>
          <p:spPr bwMode="auto">
            <a:xfrm>
              <a:off x="9221492"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2" name="Freeform 2344"/>
            <p:cNvSpPr>
              <a:spLocks/>
            </p:cNvSpPr>
            <p:nvPr userDrawn="1"/>
          </p:nvSpPr>
          <p:spPr bwMode="auto">
            <a:xfrm>
              <a:off x="9773050"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3" name="Freeform 2345"/>
            <p:cNvSpPr>
              <a:spLocks/>
            </p:cNvSpPr>
            <p:nvPr userDrawn="1"/>
          </p:nvSpPr>
          <p:spPr bwMode="auto">
            <a:xfrm>
              <a:off x="10048828" y="2338479"/>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4" name="Freeform 2346"/>
            <p:cNvSpPr>
              <a:spLocks/>
            </p:cNvSpPr>
            <p:nvPr userDrawn="1"/>
          </p:nvSpPr>
          <p:spPr bwMode="auto">
            <a:xfrm>
              <a:off x="9497271" y="2338479"/>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5" name="Freeform 2347"/>
            <p:cNvSpPr>
              <a:spLocks/>
            </p:cNvSpPr>
            <p:nvPr userDrawn="1"/>
          </p:nvSpPr>
          <p:spPr bwMode="auto">
            <a:xfrm>
              <a:off x="10324607" y="2338479"/>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6" name="Freeform 2348"/>
            <p:cNvSpPr>
              <a:spLocks/>
            </p:cNvSpPr>
            <p:nvPr userDrawn="1"/>
          </p:nvSpPr>
          <p:spPr bwMode="auto">
            <a:xfrm>
              <a:off x="10878980"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7" name="Freeform 2350"/>
            <p:cNvSpPr>
              <a:spLocks/>
            </p:cNvSpPr>
            <p:nvPr userDrawn="1"/>
          </p:nvSpPr>
          <p:spPr bwMode="auto">
            <a:xfrm>
              <a:off x="10600387" y="2338479"/>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8" name="Freeform 2501"/>
            <p:cNvSpPr>
              <a:spLocks/>
            </p:cNvSpPr>
            <p:nvPr userDrawn="1"/>
          </p:nvSpPr>
          <p:spPr bwMode="auto">
            <a:xfrm>
              <a:off x="8391342"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9" name="Freeform 2502"/>
            <p:cNvSpPr>
              <a:spLocks/>
            </p:cNvSpPr>
            <p:nvPr userDrawn="1"/>
          </p:nvSpPr>
          <p:spPr bwMode="auto">
            <a:xfrm>
              <a:off x="8942900" y="2816870"/>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0" name="Freeform 2503"/>
            <p:cNvSpPr>
              <a:spLocks/>
            </p:cNvSpPr>
            <p:nvPr userDrawn="1"/>
          </p:nvSpPr>
          <p:spPr bwMode="auto">
            <a:xfrm>
              <a:off x="9218678" y="2816870"/>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1" name="Freeform 2504"/>
            <p:cNvSpPr>
              <a:spLocks/>
            </p:cNvSpPr>
            <p:nvPr userDrawn="1"/>
          </p:nvSpPr>
          <p:spPr bwMode="auto">
            <a:xfrm>
              <a:off x="8667121"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2" name="Freeform 2505"/>
            <p:cNvSpPr>
              <a:spLocks/>
            </p:cNvSpPr>
            <p:nvPr userDrawn="1"/>
          </p:nvSpPr>
          <p:spPr bwMode="auto">
            <a:xfrm>
              <a:off x="9497271"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3" name="Freeform 2506"/>
            <p:cNvSpPr>
              <a:spLocks/>
            </p:cNvSpPr>
            <p:nvPr userDrawn="1"/>
          </p:nvSpPr>
          <p:spPr bwMode="auto">
            <a:xfrm>
              <a:off x="10048828"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4" name="Freeform 2507"/>
            <p:cNvSpPr>
              <a:spLocks/>
            </p:cNvSpPr>
            <p:nvPr userDrawn="1"/>
          </p:nvSpPr>
          <p:spPr bwMode="auto">
            <a:xfrm>
              <a:off x="10324607" y="2816870"/>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5" name="Freeform 2508"/>
            <p:cNvSpPr>
              <a:spLocks/>
            </p:cNvSpPr>
            <p:nvPr userDrawn="1"/>
          </p:nvSpPr>
          <p:spPr bwMode="auto">
            <a:xfrm>
              <a:off x="9773050"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6" name="Freeform 2509"/>
            <p:cNvSpPr>
              <a:spLocks/>
            </p:cNvSpPr>
            <p:nvPr userDrawn="1"/>
          </p:nvSpPr>
          <p:spPr bwMode="auto">
            <a:xfrm>
              <a:off x="10600387" y="2816870"/>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7" name="Freeform 2512"/>
            <p:cNvSpPr>
              <a:spLocks/>
            </p:cNvSpPr>
            <p:nvPr userDrawn="1"/>
          </p:nvSpPr>
          <p:spPr bwMode="auto">
            <a:xfrm>
              <a:off x="10878980"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8" name="Freeform 2655"/>
            <p:cNvSpPr>
              <a:spLocks/>
            </p:cNvSpPr>
            <p:nvPr userDrawn="1"/>
          </p:nvSpPr>
          <p:spPr bwMode="auto">
            <a:xfrm>
              <a:off x="6455262"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9" name="Freeform 2656"/>
            <p:cNvSpPr>
              <a:spLocks/>
            </p:cNvSpPr>
            <p:nvPr userDrawn="1"/>
          </p:nvSpPr>
          <p:spPr bwMode="auto">
            <a:xfrm>
              <a:off x="6731041"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0" name="Freeform 2658"/>
            <p:cNvSpPr>
              <a:spLocks/>
            </p:cNvSpPr>
            <p:nvPr userDrawn="1"/>
          </p:nvSpPr>
          <p:spPr bwMode="auto">
            <a:xfrm>
              <a:off x="7009633"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1" name="Freeform 2659"/>
            <p:cNvSpPr>
              <a:spLocks/>
            </p:cNvSpPr>
            <p:nvPr userDrawn="1"/>
          </p:nvSpPr>
          <p:spPr bwMode="auto">
            <a:xfrm>
              <a:off x="7561191"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2" name="Freeform 2660"/>
            <p:cNvSpPr>
              <a:spLocks/>
            </p:cNvSpPr>
            <p:nvPr userDrawn="1"/>
          </p:nvSpPr>
          <p:spPr bwMode="auto">
            <a:xfrm>
              <a:off x="7836969"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3" name="Freeform 2661"/>
            <p:cNvSpPr>
              <a:spLocks/>
            </p:cNvSpPr>
            <p:nvPr userDrawn="1"/>
          </p:nvSpPr>
          <p:spPr bwMode="auto">
            <a:xfrm>
              <a:off x="7285412"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4" name="Freeform 2662"/>
            <p:cNvSpPr>
              <a:spLocks/>
            </p:cNvSpPr>
            <p:nvPr userDrawn="1"/>
          </p:nvSpPr>
          <p:spPr bwMode="auto">
            <a:xfrm>
              <a:off x="8115564"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5" name="Freeform 2663"/>
            <p:cNvSpPr>
              <a:spLocks/>
            </p:cNvSpPr>
            <p:nvPr userDrawn="1"/>
          </p:nvSpPr>
          <p:spPr bwMode="auto">
            <a:xfrm>
              <a:off x="8667121"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6" name="Freeform 2664"/>
            <p:cNvSpPr>
              <a:spLocks/>
            </p:cNvSpPr>
            <p:nvPr userDrawn="1"/>
          </p:nvSpPr>
          <p:spPr bwMode="auto">
            <a:xfrm>
              <a:off x="8942900" y="3295263"/>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7" name="Freeform 2665"/>
            <p:cNvSpPr>
              <a:spLocks/>
            </p:cNvSpPr>
            <p:nvPr userDrawn="1"/>
          </p:nvSpPr>
          <p:spPr bwMode="auto">
            <a:xfrm>
              <a:off x="8391342"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8" name="Freeform 2666"/>
            <p:cNvSpPr>
              <a:spLocks/>
            </p:cNvSpPr>
            <p:nvPr userDrawn="1"/>
          </p:nvSpPr>
          <p:spPr bwMode="auto">
            <a:xfrm>
              <a:off x="9221492"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9" name="Freeform 2667"/>
            <p:cNvSpPr>
              <a:spLocks/>
            </p:cNvSpPr>
            <p:nvPr userDrawn="1"/>
          </p:nvSpPr>
          <p:spPr bwMode="auto">
            <a:xfrm>
              <a:off x="9773050"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0" name="Freeform 2668"/>
            <p:cNvSpPr>
              <a:spLocks/>
            </p:cNvSpPr>
            <p:nvPr userDrawn="1"/>
          </p:nvSpPr>
          <p:spPr bwMode="auto">
            <a:xfrm>
              <a:off x="10048828"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1" name="Freeform 2669"/>
            <p:cNvSpPr>
              <a:spLocks/>
            </p:cNvSpPr>
            <p:nvPr userDrawn="1"/>
          </p:nvSpPr>
          <p:spPr bwMode="auto">
            <a:xfrm>
              <a:off x="9497271"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2" name="Freeform 2670"/>
            <p:cNvSpPr>
              <a:spLocks/>
            </p:cNvSpPr>
            <p:nvPr userDrawn="1"/>
          </p:nvSpPr>
          <p:spPr bwMode="auto">
            <a:xfrm>
              <a:off x="10324607"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3" name="Freeform 2671"/>
            <p:cNvSpPr>
              <a:spLocks/>
            </p:cNvSpPr>
            <p:nvPr userDrawn="1"/>
          </p:nvSpPr>
          <p:spPr bwMode="auto">
            <a:xfrm>
              <a:off x="10878980"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4" name="Freeform 2673"/>
            <p:cNvSpPr>
              <a:spLocks/>
            </p:cNvSpPr>
            <p:nvPr userDrawn="1"/>
          </p:nvSpPr>
          <p:spPr bwMode="auto">
            <a:xfrm>
              <a:off x="10600387"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5" name="Freeform 2811"/>
            <p:cNvSpPr>
              <a:spLocks/>
            </p:cNvSpPr>
            <p:nvPr userDrawn="1"/>
          </p:nvSpPr>
          <p:spPr bwMode="auto">
            <a:xfrm>
              <a:off x="5073553" y="3773655"/>
              <a:ext cx="551557" cy="481205"/>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6" name="Freeform 2812"/>
            <p:cNvSpPr>
              <a:spLocks/>
            </p:cNvSpPr>
            <p:nvPr userDrawn="1"/>
          </p:nvSpPr>
          <p:spPr bwMode="auto">
            <a:xfrm>
              <a:off x="5625111" y="3773655"/>
              <a:ext cx="554373" cy="481205"/>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7" name="Freeform 2813"/>
            <p:cNvSpPr>
              <a:spLocks/>
            </p:cNvSpPr>
            <p:nvPr userDrawn="1"/>
          </p:nvSpPr>
          <p:spPr bwMode="auto">
            <a:xfrm>
              <a:off x="5903705" y="3773655"/>
              <a:ext cx="551557" cy="481205"/>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8" name="Freeform 2814"/>
            <p:cNvSpPr>
              <a:spLocks/>
            </p:cNvSpPr>
            <p:nvPr userDrawn="1"/>
          </p:nvSpPr>
          <p:spPr bwMode="auto">
            <a:xfrm>
              <a:off x="5349332" y="3773655"/>
              <a:ext cx="554373" cy="481205"/>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9" name="Freeform 2815"/>
            <p:cNvSpPr>
              <a:spLocks/>
            </p:cNvSpPr>
            <p:nvPr userDrawn="1"/>
          </p:nvSpPr>
          <p:spPr bwMode="auto">
            <a:xfrm>
              <a:off x="6179484" y="3773655"/>
              <a:ext cx="551557" cy="481205"/>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0" name="Freeform 2816"/>
            <p:cNvSpPr>
              <a:spLocks/>
            </p:cNvSpPr>
            <p:nvPr userDrawn="1"/>
          </p:nvSpPr>
          <p:spPr bwMode="auto">
            <a:xfrm>
              <a:off x="6731041" y="3773655"/>
              <a:ext cx="554373" cy="481205"/>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1" name="Freeform 2817"/>
            <p:cNvSpPr>
              <a:spLocks/>
            </p:cNvSpPr>
            <p:nvPr userDrawn="1"/>
          </p:nvSpPr>
          <p:spPr bwMode="auto">
            <a:xfrm>
              <a:off x="7009633" y="3773655"/>
              <a:ext cx="551557" cy="481205"/>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2" name="Freeform 2819"/>
            <p:cNvSpPr>
              <a:spLocks/>
            </p:cNvSpPr>
            <p:nvPr userDrawn="1"/>
          </p:nvSpPr>
          <p:spPr bwMode="auto">
            <a:xfrm>
              <a:off x="6455262"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3" name="Freeform 2820"/>
            <p:cNvSpPr>
              <a:spLocks/>
            </p:cNvSpPr>
            <p:nvPr userDrawn="1"/>
          </p:nvSpPr>
          <p:spPr bwMode="auto">
            <a:xfrm>
              <a:off x="7285412"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4" name="Freeform 2821"/>
            <p:cNvSpPr>
              <a:spLocks/>
            </p:cNvSpPr>
            <p:nvPr userDrawn="1"/>
          </p:nvSpPr>
          <p:spPr bwMode="auto">
            <a:xfrm>
              <a:off x="7836969"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5" name="Freeform 2822"/>
            <p:cNvSpPr>
              <a:spLocks/>
            </p:cNvSpPr>
            <p:nvPr userDrawn="1"/>
          </p:nvSpPr>
          <p:spPr bwMode="auto">
            <a:xfrm>
              <a:off x="8115564"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6" name="Freeform 2823"/>
            <p:cNvSpPr>
              <a:spLocks/>
            </p:cNvSpPr>
            <p:nvPr userDrawn="1"/>
          </p:nvSpPr>
          <p:spPr bwMode="auto">
            <a:xfrm>
              <a:off x="7561191"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7" name="Freeform 2824"/>
            <p:cNvSpPr>
              <a:spLocks/>
            </p:cNvSpPr>
            <p:nvPr userDrawn="1"/>
          </p:nvSpPr>
          <p:spPr bwMode="auto">
            <a:xfrm>
              <a:off x="8391342"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8" name="Freeform 2825"/>
            <p:cNvSpPr>
              <a:spLocks/>
            </p:cNvSpPr>
            <p:nvPr userDrawn="1"/>
          </p:nvSpPr>
          <p:spPr bwMode="auto">
            <a:xfrm>
              <a:off x="8942900"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9" name="Freeform 2826"/>
            <p:cNvSpPr>
              <a:spLocks/>
            </p:cNvSpPr>
            <p:nvPr userDrawn="1"/>
          </p:nvSpPr>
          <p:spPr bwMode="auto">
            <a:xfrm>
              <a:off x="9218678" y="3773655"/>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0" name="Freeform 2827"/>
            <p:cNvSpPr>
              <a:spLocks/>
            </p:cNvSpPr>
            <p:nvPr userDrawn="1"/>
          </p:nvSpPr>
          <p:spPr bwMode="auto">
            <a:xfrm>
              <a:off x="8667121"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1" name="Freeform 2828"/>
            <p:cNvSpPr>
              <a:spLocks/>
            </p:cNvSpPr>
            <p:nvPr userDrawn="1"/>
          </p:nvSpPr>
          <p:spPr bwMode="auto">
            <a:xfrm>
              <a:off x="9497271"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2" name="Freeform 2829"/>
            <p:cNvSpPr>
              <a:spLocks/>
            </p:cNvSpPr>
            <p:nvPr userDrawn="1"/>
          </p:nvSpPr>
          <p:spPr bwMode="auto">
            <a:xfrm>
              <a:off x="10048828"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3" name="Freeform 2830"/>
            <p:cNvSpPr>
              <a:spLocks/>
            </p:cNvSpPr>
            <p:nvPr userDrawn="1"/>
          </p:nvSpPr>
          <p:spPr bwMode="auto">
            <a:xfrm>
              <a:off x="10324607"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4" name="Freeform 2831"/>
            <p:cNvSpPr>
              <a:spLocks/>
            </p:cNvSpPr>
            <p:nvPr userDrawn="1"/>
          </p:nvSpPr>
          <p:spPr bwMode="auto">
            <a:xfrm>
              <a:off x="9773050"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5" name="Freeform 2832"/>
            <p:cNvSpPr>
              <a:spLocks/>
            </p:cNvSpPr>
            <p:nvPr userDrawn="1"/>
          </p:nvSpPr>
          <p:spPr bwMode="auto">
            <a:xfrm>
              <a:off x="10600387"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6" name="Freeform 2835"/>
            <p:cNvSpPr>
              <a:spLocks/>
            </p:cNvSpPr>
            <p:nvPr userDrawn="1"/>
          </p:nvSpPr>
          <p:spPr bwMode="auto">
            <a:xfrm>
              <a:off x="10878980"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7" name="Freeform 2972"/>
            <p:cNvSpPr>
              <a:spLocks/>
            </p:cNvSpPr>
            <p:nvPr userDrawn="1"/>
          </p:nvSpPr>
          <p:spPr bwMode="auto">
            <a:xfrm>
              <a:off x="4797774"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8" name="Freeform 2973"/>
            <p:cNvSpPr>
              <a:spLocks/>
            </p:cNvSpPr>
            <p:nvPr userDrawn="1"/>
          </p:nvSpPr>
          <p:spPr bwMode="auto">
            <a:xfrm>
              <a:off x="5349332"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9" name="Freeform 2974"/>
            <p:cNvSpPr>
              <a:spLocks/>
            </p:cNvSpPr>
            <p:nvPr userDrawn="1"/>
          </p:nvSpPr>
          <p:spPr bwMode="auto">
            <a:xfrm>
              <a:off x="5625111"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0" name="Freeform 2975"/>
            <p:cNvSpPr>
              <a:spLocks/>
            </p:cNvSpPr>
            <p:nvPr userDrawn="1"/>
          </p:nvSpPr>
          <p:spPr bwMode="auto">
            <a:xfrm>
              <a:off x="5073553"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1" name="Freeform 2976"/>
            <p:cNvSpPr>
              <a:spLocks/>
            </p:cNvSpPr>
            <p:nvPr userDrawn="1"/>
          </p:nvSpPr>
          <p:spPr bwMode="auto">
            <a:xfrm>
              <a:off x="5903705"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2" name="Freeform 2977"/>
            <p:cNvSpPr>
              <a:spLocks/>
            </p:cNvSpPr>
            <p:nvPr userDrawn="1"/>
          </p:nvSpPr>
          <p:spPr bwMode="auto">
            <a:xfrm>
              <a:off x="6455262"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3" name="Freeform 2978"/>
            <p:cNvSpPr>
              <a:spLocks/>
            </p:cNvSpPr>
            <p:nvPr userDrawn="1"/>
          </p:nvSpPr>
          <p:spPr bwMode="auto">
            <a:xfrm>
              <a:off x="6731041"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4" name="Freeform 2979"/>
            <p:cNvSpPr>
              <a:spLocks/>
            </p:cNvSpPr>
            <p:nvPr userDrawn="1"/>
          </p:nvSpPr>
          <p:spPr bwMode="auto">
            <a:xfrm>
              <a:off x="6179484"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5" name="Freeform 2980"/>
            <p:cNvSpPr>
              <a:spLocks/>
            </p:cNvSpPr>
            <p:nvPr userDrawn="1"/>
          </p:nvSpPr>
          <p:spPr bwMode="auto">
            <a:xfrm>
              <a:off x="7009633"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6" name="Freeform 2981"/>
            <p:cNvSpPr>
              <a:spLocks/>
            </p:cNvSpPr>
            <p:nvPr userDrawn="1"/>
          </p:nvSpPr>
          <p:spPr bwMode="auto">
            <a:xfrm>
              <a:off x="7561191"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7" name="Freeform 2982"/>
            <p:cNvSpPr>
              <a:spLocks/>
            </p:cNvSpPr>
            <p:nvPr userDrawn="1"/>
          </p:nvSpPr>
          <p:spPr bwMode="auto">
            <a:xfrm>
              <a:off x="7836969"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8" name="Freeform 2983"/>
            <p:cNvSpPr>
              <a:spLocks/>
            </p:cNvSpPr>
            <p:nvPr userDrawn="1"/>
          </p:nvSpPr>
          <p:spPr bwMode="auto">
            <a:xfrm>
              <a:off x="7285412"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9" name="Freeform 2984"/>
            <p:cNvSpPr>
              <a:spLocks/>
            </p:cNvSpPr>
            <p:nvPr userDrawn="1"/>
          </p:nvSpPr>
          <p:spPr bwMode="auto">
            <a:xfrm>
              <a:off x="8115564"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0" name="Freeform 2985"/>
            <p:cNvSpPr>
              <a:spLocks/>
            </p:cNvSpPr>
            <p:nvPr userDrawn="1"/>
          </p:nvSpPr>
          <p:spPr bwMode="auto">
            <a:xfrm>
              <a:off x="8667121"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1" name="Freeform 2986"/>
            <p:cNvSpPr>
              <a:spLocks/>
            </p:cNvSpPr>
            <p:nvPr userDrawn="1"/>
          </p:nvSpPr>
          <p:spPr bwMode="auto">
            <a:xfrm>
              <a:off x="8942900" y="4254860"/>
              <a:ext cx="554373" cy="475579"/>
            </a:xfrm>
            <a:custGeom>
              <a:avLst/>
              <a:gdLst>
                <a:gd name="T0" fmla="*/ 0 w 197"/>
                <a:gd name="T1" fmla="*/ 0 h 169"/>
                <a:gd name="T2" fmla="*/ 197 w 197"/>
                <a:gd name="T3" fmla="*/ 0 h 169"/>
                <a:gd name="T4" fmla="*/ 98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2" name="Freeform 2987"/>
            <p:cNvSpPr>
              <a:spLocks/>
            </p:cNvSpPr>
            <p:nvPr userDrawn="1"/>
          </p:nvSpPr>
          <p:spPr bwMode="auto">
            <a:xfrm>
              <a:off x="8391342"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3" name="Freeform 2988"/>
            <p:cNvSpPr>
              <a:spLocks/>
            </p:cNvSpPr>
            <p:nvPr userDrawn="1"/>
          </p:nvSpPr>
          <p:spPr bwMode="auto">
            <a:xfrm>
              <a:off x="9221492"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4" name="Freeform 2989"/>
            <p:cNvSpPr>
              <a:spLocks/>
            </p:cNvSpPr>
            <p:nvPr userDrawn="1"/>
          </p:nvSpPr>
          <p:spPr bwMode="auto">
            <a:xfrm>
              <a:off x="9773050"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5" name="Freeform 2990"/>
            <p:cNvSpPr>
              <a:spLocks/>
            </p:cNvSpPr>
            <p:nvPr userDrawn="1"/>
          </p:nvSpPr>
          <p:spPr bwMode="auto">
            <a:xfrm>
              <a:off x="10048828"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6" name="Freeform 2991"/>
            <p:cNvSpPr>
              <a:spLocks/>
            </p:cNvSpPr>
            <p:nvPr userDrawn="1"/>
          </p:nvSpPr>
          <p:spPr bwMode="auto">
            <a:xfrm>
              <a:off x="9497271"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7" name="Freeform 2992"/>
            <p:cNvSpPr>
              <a:spLocks/>
            </p:cNvSpPr>
            <p:nvPr userDrawn="1"/>
          </p:nvSpPr>
          <p:spPr bwMode="auto">
            <a:xfrm>
              <a:off x="10324607"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8" name="Freeform 2993"/>
            <p:cNvSpPr>
              <a:spLocks/>
            </p:cNvSpPr>
            <p:nvPr userDrawn="1"/>
          </p:nvSpPr>
          <p:spPr bwMode="auto">
            <a:xfrm>
              <a:off x="10878980"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9" name="Freeform 2995"/>
            <p:cNvSpPr>
              <a:spLocks/>
            </p:cNvSpPr>
            <p:nvPr userDrawn="1"/>
          </p:nvSpPr>
          <p:spPr bwMode="auto">
            <a:xfrm>
              <a:off x="10600387"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0" name="Freeform 3130"/>
            <p:cNvSpPr>
              <a:spLocks/>
            </p:cNvSpPr>
            <p:nvPr userDrawn="1"/>
          </p:nvSpPr>
          <p:spPr bwMode="auto">
            <a:xfrm>
              <a:off x="3967625"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1" name="Freeform 3131"/>
            <p:cNvSpPr>
              <a:spLocks/>
            </p:cNvSpPr>
            <p:nvPr userDrawn="1"/>
          </p:nvSpPr>
          <p:spPr bwMode="auto">
            <a:xfrm>
              <a:off x="451918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2" name="Freeform 3132"/>
            <p:cNvSpPr>
              <a:spLocks/>
            </p:cNvSpPr>
            <p:nvPr userDrawn="1"/>
          </p:nvSpPr>
          <p:spPr bwMode="auto">
            <a:xfrm>
              <a:off x="4797774"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3" name="Freeform 3133"/>
            <p:cNvSpPr>
              <a:spLocks/>
            </p:cNvSpPr>
            <p:nvPr userDrawn="1"/>
          </p:nvSpPr>
          <p:spPr bwMode="auto">
            <a:xfrm>
              <a:off x="4243403"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4" name="Freeform 3134"/>
            <p:cNvSpPr>
              <a:spLocks/>
            </p:cNvSpPr>
            <p:nvPr userDrawn="1"/>
          </p:nvSpPr>
          <p:spPr bwMode="auto">
            <a:xfrm>
              <a:off x="5073553"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5" name="Freeform 3135"/>
            <p:cNvSpPr>
              <a:spLocks/>
            </p:cNvSpPr>
            <p:nvPr userDrawn="1"/>
          </p:nvSpPr>
          <p:spPr bwMode="auto">
            <a:xfrm>
              <a:off x="562511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6" name="Freeform 3136"/>
            <p:cNvSpPr>
              <a:spLocks/>
            </p:cNvSpPr>
            <p:nvPr userDrawn="1"/>
          </p:nvSpPr>
          <p:spPr bwMode="auto">
            <a:xfrm>
              <a:off x="5903705"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7" name="Freeform 3137"/>
            <p:cNvSpPr>
              <a:spLocks/>
            </p:cNvSpPr>
            <p:nvPr userDrawn="1"/>
          </p:nvSpPr>
          <p:spPr bwMode="auto">
            <a:xfrm>
              <a:off x="5349332"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8" name="Freeform 3138"/>
            <p:cNvSpPr>
              <a:spLocks/>
            </p:cNvSpPr>
            <p:nvPr userDrawn="1"/>
          </p:nvSpPr>
          <p:spPr bwMode="auto">
            <a:xfrm>
              <a:off x="6179484"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9" name="Freeform 3139"/>
            <p:cNvSpPr>
              <a:spLocks/>
            </p:cNvSpPr>
            <p:nvPr userDrawn="1"/>
          </p:nvSpPr>
          <p:spPr bwMode="auto">
            <a:xfrm>
              <a:off x="673104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0" name="Freeform 3140"/>
            <p:cNvSpPr>
              <a:spLocks/>
            </p:cNvSpPr>
            <p:nvPr userDrawn="1"/>
          </p:nvSpPr>
          <p:spPr bwMode="auto">
            <a:xfrm>
              <a:off x="7009633"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1" name="Freeform 3141"/>
            <p:cNvSpPr>
              <a:spLocks/>
            </p:cNvSpPr>
            <p:nvPr userDrawn="1"/>
          </p:nvSpPr>
          <p:spPr bwMode="auto">
            <a:xfrm>
              <a:off x="6455262"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2" name="Freeform 3142"/>
            <p:cNvSpPr>
              <a:spLocks/>
            </p:cNvSpPr>
            <p:nvPr userDrawn="1"/>
          </p:nvSpPr>
          <p:spPr bwMode="auto">
            <a:xfrm>
              <a:off x="7285412"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3" name="Freeform 3143"/>
            <p:cNvSpPr>
              <a:spLocks/>
            </p:cNvSpPr>
            <p:nvPr userDrawn="1"/>
          </p:nvSpPr>
          <p:spPr bwMode="auto">
            <a:xfrm>
              <a:off x="7836969"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4" name="Freeform 3144"/>
            <p:cNvSpPr>
              <a:spLocks/>
            </p:cNvSpPr>
            <p:nvPr userDrawn="1"/>
          </p:nvSpPr>
          <p:spPr bwMode="auto">
            <a:xfrm>
              <a:off x="8115564"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5" name="Freeform 3145"/>
            <p:cNvSpPr>
              <a:spLocks/>
            </p:cNvSpPr>
            <p:nvPr userDrawn="1"/>
          </p:nvSpPr>
          <p:spPr bwMode="auto">
            <a:xfrm>
              <a:off x="7561191"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6" name="Freeform 3146"/>
            <p:cNvSpPr>
              <a:spLocks/>
            </p:cNvSpPr>
            <p:nvPr userDrawn="1"/>
          </p:nvSpPr>
          <p:spPr bwMode="auto">
            <a:xfrm>
              <a:off x="8391342"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7" name="Freeform 3147"/>
            <p:cNvSpPr>
              <a:spLocks/>
            </p:cNvSpPr>
            <p:nvPr userDrawn="1"/>
          </p:nvSpPr>
          <p:spPr bwMode="auto">
            <a:xfrm>
              <a:off x="8942900"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8" name="Freeform 3148"/>
            <p:cNvSpPr>
              <a:spLocks/>
            </p:cNvSpPr>
            <p:nvPr userDrawn="1"/>
          </p:nvSpPr>
          <p:spPr bwMode="auto">
            <a:xfrm>
              <a:off x="9218678" y="4730438"/>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9" name="Freeform 3149"/>
            <p:cNvSpPr>
              <a:spLocks/>
            </p:cNvSpPr>
            <p:nvPr userDrawn="1"/>
          </p:nvSpPr>
          <p:spPr bwMode="auto">
            <a:xfrm>
              <a:off x="8667121"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0" name="Freeform 3150"/>
            <p:cNvSpPr>
              <a:spLocks/>
            </p:cNvSpPr>
            <p:nvPr userDrawn="1"/>
          </p:nvSpPr>
          <p:spPr bwMode="auto">
            <a:xfrm>
              <a:off x="9497271"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1" name="Freeform 3151"/>
            <p:cNvSpPr>
              <a:spLocks/>
            </p:cNvSpPr>
            <p:nvPr userDrawn="1"/>
          </p:nvSpPr>
          <p:spPr bwMode="auto">
            <a:xfrm>
              <a:off x="10048828"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2" name="Freeform 3152"/>
            <p:cNvSpPr>
              <a:spLocks/>
            </p:cNvSpPr>
            <p:nvPr userDrawn="1"/>
          </p:nvSpPr>
          <p:spPr bwMode="auto">
            <a:xfrm>
              <a:off x="10324607"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3" name="Freeform 3153"/>
            <p:cNvSpPr>
              <a:spLocks/>
            </p:cNvSpPr>
            <p:nvPr userDrawn="1"/>
          </p:nvSpPr>
          <p:spPr bwMode="auto">
            <a:xfrm>
              <a:off x="9773050"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4" name="Freeform 3154"/>
            <p:cNvSpPr>
              <a:spLocks/>
            </p:cNvSpPr>
            <p:nvPr userDrawn="1"/>
          </p:nvSpPr>
          <p:spPr bwMode="auto">
            <a:xfrm>
              <a:off x="10600387"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5" name="Freeform 3157"/>
            <p:cNvSpPr>
              <a:spLocks/>
            </p:cNvSpPr>
            <p:nvPr userDrawn="1"/>
          </p:nvSpPr>
          <p:spPr bwMode="auto">
            <a:xfrm>
              <a:off x="10878980"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6" name="Freeform 3288"/>
            <p:cNvSpPr>
              <a:spLocks/>
            </p:cNvSpPr>
            <p:nvPr userDrawn="1"/>
          </p:nvSpPr>
          <p:spPr bwMode="auto">
            <a:xfrm>
              <a:off x="3137473"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7" name="Freeform 3289"/>
            <p:cNvSpPr>
              <a:spLocks/>
            </p:cNvSpPr>
            <p:nvPr userDrawn="1"/>
          </p:nvSpPr>
          <p:spPr bwMode="auto">
            <a:xfrm>
              <a:off x="3413252"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8" name="Freeform 3291"/>
            <p:cNvSpPr>
              <a:spLocks/>
            </p:cNvSpPr>
            <p:nvPr userDrawn="1"/>
          </p:nvSpPr>
          <p:spPr bwMode="auto">
            <a:xfrm>
              <a:off x="3691845"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9" name="Freeform 3292"/>
            <p:cNvSpPr>
              <a:spLocks/>
            </p:cNvSpPr>
            <p:nvPr userDrawn="1"/>
          </p:nvSpPr>
          <p:spPr bwMode="auto">
            <a:xfrm>
              <a:off x="4243403"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0" name="Freeform 3293"/>
            <p:cNvSpPr>
              <a:spLocks/>
            </p:cNvSpPr>
            <p:nvPr userDrawn="1"/>
          </p:nvSpPr>
          <p:spPr bwMode="auto">
            <a:xfrm>
              <a:off x="451918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1" name="Freeform 3294"/>
            <p:cNvSpPr>
              <a:spLocks/>
            </p:cNvSpPr>
            <p:nvPr userDrawn="1"/>
          </p:nvSpPr>
          <p:spPr bwMode="auto">
            <a:xfrm>
              <a:off x="3967625"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2" name="Freeform 3295"/>
            <p:cNvSpPr>
              <a:spLocks/>
            </p:cNvSpPr>
            <p:nvPr userDrawn="1"/>
          </p:nvSpPr>
          <p:spPr bwMode="auto">
            <a:xfrm>
              <a:off x="4797774"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3" name="Freeform 3296"/>
            <p:cNvSpPr>
              <a:spLocks/>
            </p:cNvSpPr>
            <p:nvPr userDrawn="1"/>
          </p:nvSpPr>
          <p:spPr bwMode="auto">
            <a:xfrm>
              <a:off x="5349332"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4" name="Freeform 3297"/>
            <p:cNvSpPr>
              <a:spLocks/>
            </p:cNvSpPr>
            <p:nvPr userDrawn="1"/>
          </p:nvSpPr>
          <p:spPr bwMode="auto">
            <a:xfrm>
              <a:off x="562511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5" name="Freeform 3298"/>
            <p:cNvSpPr>
              <a:spLocks/>
            </p:cNvSpPr>
            <p:nvPr userDrawn="1"/>
          </p:nvSpPr>
          <p:spPr bwMode="auto">
            <a:xfrm>
              <a:off x="5073553"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6" name="Freeform 3299"/>
            <p:cNvSpPr>
              <a:spLocks/>
            </p:cNvSpPr>
            <p:nvPr userDrawn="1"/>
          </p:nvSpPr>
          <p:spPr bwMode="auto">
            <a:xfrm>
              <a:off x="5903705"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7" name="Freeform 3300"/>
            <p:cNvSpPr>
              <a:spLocks/>
            </p:cNvSpPr>
            <p:nvPr userDrawn="1"/>
          </p:nvSpPr>
          <p:spPr bwMode="auto">
            <a:xfrm>
              <a:off x="6455262"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8" name="Freeform 3301"/>
            <p:cNvSpPr>
              <a:spLocks/>
            </p:cNvSpPr>
            <p:nvPr userDrawn="1"/>
          </p:nvSpPr>
          <p:spPr bwMode="auto">
            <a:xfrm>
              <a:off x="673104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9" name="Freeform 3302"/>
            <p:cNvSpPr>
              <a:spLocks/>
            </p:cNvSpPr>
            <p:nvPr userDrawn="1"/>
          </p:nvSpPr>
          <p:spPr bwMode="auto">
            <a:xfrm>
              <a:off x="6179484"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0" name="Freeform 3303"/>
            <p:cNvSpPr>
              <a:spLocks/>
            </p:cNvSpPr>
            <p:nvPr userDrawn="1"/>
          </p:nvSpPr>
          <p:spPr bwMode="auto">
            <a:xfrm>
              <a:off x="7009633"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1" name="Freeform 3304"/>
            <p:cNvSpPr>
              <a:spLocks/>
            </p:cNvSpPr>
            <p:nvPr userDrawn="1"/>
          </p:nvSpPr>
          <p:spPr bwMode="auto">
            <a:xfrm>
              <a:off x="7561191"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2" name="Freeform 3305"/>
            <p:cNvSpPr>
              <a:spLocks/>
            </p:cNvSpPr>
            <p:nvPr userDrawn="1"/>
          </p:nvSpPr>
          <p:spPr bwMode="auto">
            <a:xfrm>
              <a:off x="7836969"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3" name="Freeform 3306"/>
            <p:cNvSpPr>
              <a:spLocks/>
            </p:cNvSpPr>
            <p:nvPr userDrawn="1"/>
          </p:nvSpPr>
          <p:spPr bwMode="auto">
            <a:xfrm>
              <a:off x="7285412"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4" name="Freeform 3307"/>
            <p:cNvSpPr>
              <a:spLocks/>
            </p:cNvSpPr>
            <p:nvPr userDrawn="1"/>
          </p:nvSpPr>
          <p:spPr bwMode="auto">
            <a:xfrm>
              <a:off x="8115564"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5" name="Freeform 3308"/>
            <p:cNvSpPr>
              <a:spLocks/>
            </p:cNvSpPr>
            <p:nvPr userDrawn="1"/>
          </p:nvSpPr>
          <p:spPr bwMode="auto">
            <a:xfrm>
              <a:off x="8667121"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6" name="Freeform 3309"/>
            <p:cNvSpPr>
              <a:spLocks/>
            </p:cNvSpPr>
            <p:nvPr userDrawn="1"/>
          </p:nvSpPr>
          <p:spPr bwMode="auto">
            <a:xfrm>
              <a:off x="8942900" y="5211644"/>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7" name="Freeform 3310"/>
            <p:cNvSpPr>
              <a:spLocks/>
            </p:cNvSpPr>
            <p:nvPr userDrawn="1"/>
          </p:nvSpPr>
          <p:spPr bwMode="auto">
            <a:xfrm>
              <a:off x="8391342"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8" name="Freeform 3311"/>
            <p:cNvSpPr>
              <a:spLocks/>
            </p:cNvSpPr>
            <p:nvPr userDrawn="1"/>
          </p:nvSpPr>
          <p:spPr bwMode="auto">
            <a:xfrm>
              <a:off x="9221492"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9" name="Freeform 3312"/>
            <p:cNvSpPr>
              <a:spLocks/>
            </p:cNvSpPr>
            <p:nvPr userDrawn="1"/>
          </p:nvSpPr>
          <p:spPr bwMode="auto">
            <a:xfrm>
              <a:off x="9773050"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0" name="Freeform 3313"/>
            <p:cNvSpPr>
              <a:spLocks/>
            </p:cNvSpPr>
            <p:nvPr userDrawn="1"/>
          </p:nvSpPr>
          <p:spPr bwMode="auto">
            <a:xfrm>
              <a:off x="10048828"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1" name="Freeform 3314"/>
            <p:cNvSpPr>
              <a:spLocks/>
            </p:cNvSpPr>
            <p:nvPr userDrawn="1"/>
          </p:nvSpPr>
          <p:spPr bwMode="auto">
            <a:xfrm>
              <a:off x="9497271"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2" name="Freeform 3315"/>
            <p:cNvSpPr>
              <a:spLocks/>
            </p:cNvSpPr>
            <p:nvPr userDrawn="1"/>
          </p:nvSpPr>
          <p:spPr bwMode="auto">
            <a:xfrm>
              <a:off x="10324607"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3" name="Freeform 3316"/>
            <p:cNvSpPr>
              <a:spLocks/>
            </p:cNvSpPr>
            <p:nvPr userDrawn="1"/>
          </p:nvSpPr>
          <p:spPr bwMode="auto">
            <a:xfrm>
              <a:off x="10878980"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4" name="Freeform 3318"/>
            <p:cNvSpPr>
              <a:spLocks/>
            </p:cNvSpPr>
            <p:nvPr userDrawn="1"/>
          </p:nvSpPr>
          <p:spPr bwMode="auto">
            <a:xfrm>
              <a:off x="10600387"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5" name="Freeform 3449"/>
            <p:cNvSpPr>
              <a:spLocks/>
            </p:cNvSpPr>
            <p:nvPr userDrawn="1"/>
          </p:nvSpPr>
          <p:spPr bwMode="auto">
            <a:xfrm>
              <a:off x="2861694"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6" name="Freeform 3450"/>
            <p:cNvSpPr>
              <a:spLocks/>
            </p:cNvSpPr>
            <p:nvPr userDrawn="1"/>
          </p:nvSpPr>
          <p:spPr bwMode="auto">
            <a:xfrm>
              <a:off x="3413252"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7" name="Freeform 3451"/>
            <p:cNvSpPr>
              <a:spLocks/>
            </p:cNvSpPr>
            <p:nvPr userDrawn="1"/>
          </p:nvSpPr>
          <p:spPr bwMode="auto">
            <a:xfrm>
              <a:off x="3691845"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8" name="Freeform 3452"/>
            <p:cNvSpPr>
              <a:spLocks/>
            </p:cNvSpPr>
            <p:nvPr userDrawn="1"/>
          </p:nvSpPr>
          <p:spPr bwMode="auto">
            <a:xfrm>
              <a:off x="3137473"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9" name="Freeform 3453"/>
            <p:cNvSpPr>
              <a:spLocks/>
            </p:cNvSpPr>
            <p:nvPr userDrawn="1"/>
          </p:nvSpPr>
          <p:spPr bwMode="auto">
            <a:xfrm>
              <a:off x="3967625"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0" name="Freeform 3454"/>
            <p:cNvSpPr>
              <a:spLocks/>
            </p:cNvSpPr>
            <p:nvPr userDrawn="1"/>
          </p:nvSpPr>
          <p:spPr bwMode="auto">
            <a:xfrm>
              <a:off x="451918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1" name="Freeform 3455"/>
            <p:cNvSpPr>
              <a:spLocks/>
            </p:cNvSpPr>
            <p:nvPr userDrawn="1"/>
          </p:nvSpPr>
          <p:spPr bwMode="auto">
            <a:xfrm>
              <a:off x="4797774"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2" name="Freeform 3456"/>
            <p:cNvSpPr>
              <a:spLocks/>
            </p:cNvSpPr>
            <p:nvPr userDrawn="1"/>
          </p:nvSpPr>
          <p:spPr bwMode="auto">
            <a:xfrm>
              <a:off x="4243403"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3" name="Freeform 3457"/>
            <p:cNvSpPr>
              <a:spLocks/>
            </p:cNvSpPr>
            <p:nvPr userDrawn="1"/>
          </p:nvSpPr>
          <p:spPr bwMode="auto">
            <a:xfrm>
              <a:off x="5073553"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4" name="Freeform 3458"/>
            <p:cNvSpPr>
              <a:spLocks/>
            </p:cNvSpPr>
            <p:nvPr userDrawn="1"/>
          </p:nvSpPr>
          <p:spPr bwMode="auto">
            <a:xfrm>
              <a:off x="562511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5" name="Freeform 3459"/>
            <p:cNvSpPr>
              <a:spLocks/>
            </p:cNvSpPr>
            <p:nvPr userDrawn="1"/>
          </p:nvSpPr>
          <p:spPr bwMode="auto">
            <a:xfrm>
              <a:off x="5903705"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6" name="Freeform 3460"/>
            <p:cNvSpPr>
              <a:spLocks/>
            </p:cNvSpPr>
            <p:nvPr userDrawn="1"/>
          </p:nvSpPr>
          <p:spPr bwMode="auto">
            <a:xfrm>
              <a:off x="5349332"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7" name="Freeform 3461"/>
            <p:cNvSpPr>
              <a:spLocks/>
            </p:cNvSpPr>
            <p:nvPr userDrawn="1"/>
          </p:nvSpPr>
          <p:spPr bwMode="auto">
            <a:xfrm>
              <a:off x="6179484"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8" name="Freeform 3462"/>
            <p:cNvSpPr>
              <a:spLocks/>
            </p:cNvSpPr>
            <p:nvPr userDrawn="1"/>
          </p:nvSpPr>
          <p:spPr bwMode="auto">
            <a:xfrm>
              <a:off x="673104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9" name="Freeform 3463"/>
            <p:cNvSpPr>
              <a:spLocks/>
            </p:cNvSpPr>
            <p:nvPr userDrawn="1"/>
          </p:nvSpPr>
          <p:spPr bwMode="auto">
            <a:xfrm>
              <a:off x="7009633"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0" name="Freeform 3464"/>
            <p:cNvSpPr>
              <a:spLocks/>
            </p:cNvSpPr>
            <p:nvPr userDrawn="1"/>
          </p:nvSpPr>
          <p:spPr bwMode="auto">
            <a:xfrm>
              <a:off x="6455262"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1" name="Freeform 3465"/>
            <p:cNvSpPr>
              <a:spLocks/>
            </p:cNvSpPr>
            <p:nvPr userDrawn="1"/>
          </p:nvSpPr>
          <p:spPr bwMode="auto">
            <a:xfrm>
              <a:off x="7285412"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2" name="Freeform 3466"/>
            <p:cNvSpPr>
              <a:spLocks/>
            </p:cNvSpPr>
            <p:nvPr userDrawn="1"/>
          </p:nvSpPr>
          <p:spPr bwMode="auto">
            <a:xfrm>
              <a:off x="7836969"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3" name="Freeform 3467"/>
            <p:cNvSpPr>
              <a:spLocks/>
            </p:cNvSpPr>
            <p:nvPr userDrawn="1"/>
          </p:nvSpPr>
          <p:spPr bwMode="auto">
            <a:xfrm>
              <a:off x="8115564"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4" name="Freeform 3468"/>
            <p:cNvSpPr>
              <a:spLocks/>
            </p:cNvSpPr>
            <p:nvPr userDrawn="1"/>
          </p:nvSpPr>
          <p:spPr bwMode="auto">
            <a:xfrm>
              <a:off x="7561191"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5" name="Freeform 3469"/>
            <p:cNvSpPr>
              <a:spLocks/>
            </p:cNvSpPr>
            <p:nvPr userDrawn="1"/>
          </p:nvSpPr>
          <p:spPr bwMode="auto">
            <a:xfrm>
              <a:off x="8391342"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6" name="Freeform 3470"/>
            <p:cNvSpPr>
              <a:spLocks/>
            </p:cNvSpPr>
            <p:nvPr userDrawn="1"/>
          </p:nvSpPr>
          <p:spPr bwMode="auto">
            <a:xfrm>
              <a:off x="8942900"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7" name="Freeform 3471"/>
            <p:cNvSpPr>
              <a:spLocks/>
            </p:cNvSpPr>
            <p:nvPr userDrawn="1"/>
          </p:nvSpPr>
          <p:spPr bwMode="auto">
            <a:xfrm>
              <a:off x="9218678" y="5690037"/>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8" name="Freeform 3472"/>
            <p:cNvSpPr>
              <a:spLocks/>
            </p:cNvSpPr>
            <p:nvPr userDrawn="1"/>
          </p:nvSpPr>
          <p:spPr bwMode="auto">
            <a:xfrm>
              <a:off x="8667121"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9" name="Freeform 3473"/>
            <p:cNvSpPr>
              <a:spLocks/>
            </p:cNvSpPr>
            <p:nvPr userDrawn="1"/>
          </p:nvSpPr>
          <p:spPr bwMode="auto">
            <a:xfrm>
              <a:off x="9497271"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0" name="Freeform 3474"/>
            <p:cNvSpPr>
              <a:spLocks/>
            </p:cNvSpPr>
            <p:nvPr userDrawn="1"/>
          </p:nvSpPr>
          <p:spPr bwMode="auto">
            <a:xfrm>
              <a:off x="10048828"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1" name="Freeform 3475"/>
            <p:cNvSpPr>
              <a:spLocks/>
            </p:cNvSpPr>
            <p:nvPr userDrawn="1"/>
          </p:nvSpPr>
          <p:spPr bwMode="auto">
            <a:xfrm>
              <a:off x="10324607"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2" name="Freeform 3476"/>
            <p:cNvSpPr>
              <a:spLocks/>
            </p:cNvSpPr>
            <p:nvPr userDrawn="1"/>
          </p:nvSpPr>
          <p:spPr bwMode="auto">
            <a:xfrm>
              <a:off x="9773050"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3" name="Freeform 3477"/>
            <p:cNvSpPr>
              <a:spLocks/>
            </p:cNvSpPr>
            <p:nvPr userDrawn="1"/>
          </p:nvSpPr>
          <p:spPr bwMode="auto">
            <a:xfrm>
              <a:off x="10600387"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4" name="Freeform 3480"/>
            <p:cNvSpPr>
              <a:spLocks/>
            </p:cNvSpPr>
            <p:nvPr userDrawn="1"/>
          </p:nvSpPr>
          <p:spPr bwMode="auto">
            <a:xfrm>
              <a:off x="10878980"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897" name="Group 896"/>
          <p:cNvGrpSpPr/>
          <p:nvPr/>
        </p:nvGrpSpPr>
        <p:grpSpPr>
          <a:xfrm>
            <a:off x="98242" y="421922"/>
            <a:ext cx="3866268" cy="1440375"/>
            <a:chOff x="1135063" y="-1804988"/>
            <a:chExt cx="3886200" cy="1447800"/>
          </a:xfrm>
        </p:grpSpPr>
        <p:sp>
          <p:nvSpPr>
            <p:cNvPr id="898" name="Freeform 7105"/>
            <p:cNvSpPr>
              <a:spLocks/>
            </p:cNvSpPr>
            <p:nvPr userDrawn="1"/>
          </p:nvSpPr>
          <p:spPr bwMode="auto">
            <a:xfrm>
              <a:off x="1135063" y="-1804988"/>
              <a:ext cx="3886200" cy="963613"/>
            </a:xfrm>
            <a:custGeom>
              <a:avLst/>
              <a:gdLst>
                <a:gd name="T0" fmla="*/ 2099 w 2448"/>
                <a:gd name="T1" fmla="*/ 607 h 607"/>
                <a:gd name="T2" fmla="*/ 0 w 2448"/>
                <a:gd name="T3" fmla="*/ 607 h 607"/>
                <a:gd name="T4" fmla="*/ 351 w 2448"/>
                <a:gd name="T5" fmla="*/ 0 h 607"/>
                <a:gd name="T6" fmla="*/ 2448 w 2448"/>
                <a:gd name="T7" fmla="*/ 0 h 607"/>
                <a:gd name="T8" fmla="*/ 2099 w 2448"/>
                <a:gd name="T9" fmla="*/ 607 h 607"/>
              </a:gdLst>
              <a:ahLst/>
              <a:cxnLst>
                <a:cxn ang="0">
                  <a:pos x="T0" y="T1"/>
                </a:cxn>
                <a:cxn ang="0">
                  <a:pos x="T2" y="T3"/>
                </a:cxn>
                <a:cxn ang="0">
                  <a:pos x="T4" y="T5"/>
                </a:cxn>
                <a:cxn ang="0">
                  <a:pos x="T6" y="T7"/>
                </a:cxn>
                <a:cxn ang="0">
                  <a:pos x="T8" y="T9"/>
                </a:cxn>
              </a:cxnLst>
              <a:rect l="0" t="0" r="r" b="b"/>
              <a:pathLst>
                <a:path w="2448" h="607">
                  <a:moveTo>
                    <a:pt x="2099" y="607"/>
                  </a:moveTo>
                  <a:lnTo>
                    <a:pt x="0" y="607"/>
                  </a:lnTo>
                  <a:lnTo>
                    <a:pt x="351" y="0"/>
                  </a:lnTo>
                  <a:lnTo>
                    <a:pt x="2448" y="0"/>
                  </a:lnTo>
                  <a:lnTo>
                    <a:pt x="2099" y="607"/>
                  </a:lnTo>
                  <a:close/>
                </a:path>
              </a:pathLst>
            </a:custGeom>
            <a:solidFill>
              <a:srgbClr val="76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899" name="Freeform 7106"/>
            <p:cNvSpPr>
              <a:spLocks/>
            </p:cNvSpPr>
            <p:nvPr userDrawn="1"/>
          </p:nvSpPr>
          <p:spPr bwMode="auto">
            <a:xfrm>
              <a:off x="1590676" y="-1400176"/>
              <a:ext cx="323850" cy="427038"/>
            </a:xfrm>
            <a:custGeom>
              <a:avLst/>
              <a:gdLst>
                <a:gd name="T0" fmla="*/ 75 w 86"/>
                <a:gd name="T1" fmla="*/ 100 h 113"/>
                <a:gd name="T2" fmla="*/ 43 w 86"/>
                <a:gd name="T3" fmla="*/ 113 h 113"/>
                <a:gd name="T4" fmla="*/ 12 w 86"/>
                <a:gd name="T5" fmla="*/ 100 h 113"/>
                <a:gd name="T6" fmla="*/ 0 w 86"/>
                <a:gd name="T7" fmla="*/ 56 h 113"/>
                <a:gd name="T8" fmla="*/ 12 w 86"/>
                <a:gd name="T9" fmla="*/ 12 h 113"/>
                <a:gd name="T10" fmla="*/ 43 w 86"/>
                <a:gd name="T11" fmla="*/ 0 h 113"/>
                <a:gd name="T12" fmla="*/ 86 w 86"/>
                <a:gd name="T13" fmla="*/ 37 h 113"/>
                <a:gd name="T14" fmla="*/ 59 w 86"/>
                <a:gd name="T15" fmla="*/ 37 h 113"/>
                <a:gd name="T16" fmla="*/ 43 w 86"/>
                <a:gd name="T17" fmla="*/ 24 h 113"/>
                <a:gd name="T18" fmla="*/ 32 w 86"/>
                <a:gd name="T19" fmla="*/ 29 h 113"/>
                <a:gd name="T20" fmla="*/ 28 w 86"/>
                <a:gd name="T21" fmla="*/ 56 h 113"/>
                <a:gd name="T22" fmla="*/ 32 w 86"/>
                <a:gd name="T23" fmla="*/ 84 h 113"/>
                <a:gd name="T24" fmla="*/ 43 w 86"/>
                <a:gd name="T25" fmla="*/ 89 h 113"/>
                <a:gd name="T26" fmla="*/ 55 w 86"/>
                <a:gd name="T27" fmla="*/ 84 h 113"/>
                <a:gd name="T28" fmla="*/ 59 w 86"/>
                <a:gd name="T29" fmla="*/ 72 h 113"/>
                <a:gd name="T30" fmla="*/ 59 w 86"/>
                <a:gd name="T31" fmla="*/ 71 h 113"/>
                <a:gd name="T32" fmla="*/ 43 w 86"/>
                <a:gd name="T33" fmla="*/ 71 h 113"/>
                <a:gd name="T34" fmla="*/ 43 w 86"/>
                <a:gd name="T35" fmla="*/ 48 h 113"/>
                <a:gd name="T36" fmla="*/ 86 w 86"/>
                <a:gd name="T37" fmla="*/ 48 h 113"/>
                <a:gd name="T38" fmla="*/ 86 w 86"/>
                <a:gd name="T39" fmla="*/ 63 h 113"/>
                <a:gd name="T40" fmla="*/ 75 w 86"/>
                <a:gd name="T41"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113">
                  <a:moveTo>
                    <a:pt x="75" y="100"/>
                  </a:moveTo>
                  <a:cubicBezTo>
                    <a:pt x="66" y="110"/>
                    <a:pt x="55" y="113"/>
                    <a:pt x="43" y="113"/>
                  </a:cubicBezTo>
                  <a:cubicBezTo>
                    <a:pt x="30" y="113"/>
                    <a:pt x="20" y="109"/>
                    <a:pt x="12" y="100"/>
                  </a:cubicBezTo>
                  <a:cubicBezTo>
                    <a:pt x="0" y="89"/>
                    <a:pt x="0" y="73"/>
                    <a:pt x="0" y="56"/>
                  </a:cubicBezTo>
                  <a:cubicBezTo>
                    <a:pt x="0" y="40"/>
                    <a:pt x="0" y="24"/>
                    <a:pt x="12" y="12"/>
                  </a:cubicBezTo>
                  <a:cubicBezTo>
                    <a:pt x="20" y="4"/>
                    <a:pt x="29" y="0"/>
                    <a:pt x="43" y="0"/>
                  </a:cubicBezTo>
                  <a:cubicBezTo>
                    <a:pt x="71" y="0"/>
                    <a:pt x="84" y="18"/>
                    <a:pt x="86" y="37"/>
                  </a:cubicBezTo>
                  <a:cubicBezTo>
                    <a:pt x="59" y="37"/>
                    <a:pt x="59" y="37"/>
                    <a:pt x="59" y="37"/>
                  </a:cubicBezTo>
                  <a:cubicBezTo>
                    <a:pt x="56" y="28"/>
                    <a:pt x="52" y="24"/>
                    <a:pt x="43" y="24"/>
                  </a:cubicBezTo>
                  <a:cubicBezTo>
                    <a:pt x="38" y="24"/>
                    <a:pt x="34" y="26"/>
                    <a:pt x="32" y="29"/>
                  </a:cubicBezTo>
                  <a:cubicBezTo>
                    <a:pt x="29" y="32"/>
                    <a:pt x="28" y="36"/>
                    <a:pt x="28" y="56"/>
                  </a:cubicBezTo>
                  <a:cubicBezTo>
                    <a:pt x="28" y="77"/>
                    <a:pt x="29" y="81"/>
                    <a:pt x="32" y="84"/>
                  </a:cubicBezTo>
                  <a:cubicBezTo>
                    <a:pt x="34" y="87"/>
                    <a:pt x="38" y="89"/>
                    <a:pt x="43" y="89"/>
                  </a:cubicBezTo>
                  <a:cubicBezTo>
                    <a:pt x="48" y="89"/>
                    <a:pt x="52" y="87"/>
                    <a:pt x="55" y="84"/>
                  </a:cubicBezTo>
                  <a:cubicBezTo>
                    <a:pt x="58" y="81"/>
                    <a:pt x="59" y="77"/>
                    <a:pt x="59" y="72"/>
                  </a:cubicBezTo>
                  <a:cubicBezTo>
                    <a:pt x="59" y="71"/>
                    <a:pt x="59" y="71"/>
                    <a:pt x="59" y="71"/>
                  </a:cubicBezTo>
                  <a:cubicBezTo>
                    <a:pt x="43" y="71"/>
                    <a:pt x="43" y="71"/>
                    <a:pt x="43" y="71"/>
                  </a:cubicBezTo>
                  <a:cubicBezTo>
                    <a:pt x="43" y="48"/>
                    <a:pt x="43" y="48"/>
                    <a:pt x="43" y="48"/>
                  </a:cubicBezTo>
                  <a:cubicBezTo>
                    <a:pt x="86" y="48"/>
                    <a:pt x="86" y="48"/>
                    <a:pt x="86" y="48"/>
                  </a:cubicBezTo>
                  <a:cubicBezTo>
                    <a:pt x="86" y="63"/>
                    <a:pt x="86" y="63"/>
                    <a:pt x="86" y="63"/>
                  </a:cubicBezTo>
                  <a:cubicBezTo>
                    <a:pt x="86" y="81"/>
                    <a:pt x="84" y="92"/>
                    <a:pt x="75"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0" name="Freeform 7107"/>
            <p:cNvSpPr>
              <a:spLocks noEditPoints="1"/>
            </p:cNvSpPr>
            <p:nvPr userDrawn="1"/>
          </p:nvSpPr>
          <p:spPr bwMode="auto">
            <a:xfrm>
              <a:off x="1989138" y="-1397001"/>
              <a:ext cx="307975" cy="419100"/>
            </a:xfrm>
            <a:custGeom>
              <a:avLst/>
              <a:gdLst>
                <a:gd name="T0" fmla="*/ 44 w 82"/>
                <a:gd name="T1" fmla="*/ 71 h 111"/>
                <a:gd name="T2" fmla="*/ 27 w 82"/>
                <a:gd name="T3" fmla="*/ 71 h 111"/>
                <a:gd name="T4" fmla="*/ 27 w 82"/>
                <a:gd name="T5" fmla="*/ 111 h 111"/>
                <a:gd name="T6" fmla="*/ 0 w 82"/>
                <a:gd name="T7" fmla="*/ 111 h 111"/>
                <a:gd name="T8" fmla="*/ 0 w 82"/>
                <a:gd name="T9" fmla="*/ 0 h 111"/>
                <a:gd name="T10" fmla="*/ 44 w 82"/>
                <a:gd name="T11" fmla="*/ 0 h 111"/>
                <a:gd name="T12" fmla="*/ 82 w 82"/>
                <a:gd name="T13" fmla="*/ 35 h 111"/>
                <a:gd name="T14" fmla="*/ 44 w 82"/>
                <a:gd name="T15" fmla="*/ 71 h 111"/>
                <a:gd name="T16" fmla="*/ 43 w 82"/>
                <a:gd name="T17" fmla="*/ 24 h 111"/>
                <a:gd name="T18" fmla="*/ 27 w 82"/>
                <a:gd name="T19" fmla="*/ 24 h 111"/>
                <a:gd name="T20" fmla="*/ 27 w 82"/>
                <a:gd name="T21" fmla="*/ 47 h 111"/>
                <a:gd name="T22" fmla="*/ 43 w 82"/>
                <a:gd name="T23" fmla="*/ 47 h 111"/>
                <a:gd name="T24" fmla="*/ 55 w 82"/>
                <a:gd name="T25" fmla="*/ 35 h 111"/>
                <a:gd name="T26" fmla="*/ 43 w 82"/>
                <a:gd name="T27"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11">
                  <a:moveTo>
                    <a:pt x="44" y="71"/>
                  </a:moveTo>
                  <a:cubicBezTo>
                    <a:pt x="27" y="71"/>
                    <a:pt x="27" y="71"/>
                    <a:pt x="27" y="71"/>
                  </a:cubicBezTo>
                  <a:cubicBezTo>
                    <a:pt x="27" y="111"/>
                    <a:pt x="27" y="111"/>
                    <a:pt x="27" y="111"/>
                  </a:cubicBezTo>
                  <a:cubicBezTo>
                    <a:pt x="0" y="111"/>
                    <a:pt x="0" y="111"/>
                    <a:pt x="0" y="111"/>
                  </a:cubicBezTo>
                  <a:cubicBezTo>
                    <a:pt x="0" y="0"/>
                    <a:pt x="0" y="0"/>
                    <a:pt x="0" y="0"/>
                  </a:cubicBezTo>
                  <a:cubicBezTo>
                    <a:pt x="44" y="0"/>
                    <a:pt x="44" y="0"/>
                    <a:pt x="44" y="0"/>
                  </a:cubicBezTo>
                  <a:cubicBezTo>
                    <a:pt x="69" y="0"/>
                    <a:pt x="82" y="17"/>
                    <a:pt x="82" y="35"/>
                  </a:cubicBezTo>
                  <a:cubicBezTo>
                    <a:pt x="82" y="54"/>
                    <a:pt x="69" y="71"/>
                    <a:pt x="44" y="71"/>
                  </a:cubicBezTo>
                  <a:close/>
                  <a:moveTo>
                    <a:pt x="43" y="24"/>
                  </a:moveTo>
                  <a:cubicBezTo>
                    <a:pt x="27" y="24"/>
                    <a:pt x="27" y="24"/>
                    <a:pt x="27" y="24"/>
                  </a:cubicBezTo>
                  <a:cubicBezTo>
                    <a:pt x="27" y="47"/>
                    <a:pt x="27" y="47"/>
                    <a:pt x="27" y="47"/>
                  </a:cubicBezTo>
                  <a:cubicBezTo>
                    <a:pt x="43" y="47"/>
                    <a:pt x="43" y="47"/>
                    <a:pt x="43" y="47"/>
                  </a:cubicBezTo>
                  <a:cubicBezTo>
                    <a:pt x="50" y="47"/>
                    <a:pt x="55" y="41"/>
                    <a:pt x="55" y="35"/>
                  </a:cubicBezTo>
                  <a:cubicBezTo>
                    <a:pt x="55" y="30"/>
                    <a:pt x="50"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1" name="Freeform 7108"/>
            <p:cNvSpPr>
              <a:spLocks/>
            </p:cNvSpPr>
            <p:nvPr userDrawn="1"/>
          </p:nvSpPr>
          <p:spPr bwMode="auto">
            <a:xfrm>
              <a:off x="2354263" y="-1397001"/>
              <a:ext cx="319088" cy="423863"/>
            </a:xfrm>
            <a:custGeom>
              <a:avLst/>
              <a:gdLst>
                <a:gd name="T0" fmla="*/ 42 w 85"/>
                <a:gd name="T1" fmla="*/ 112 h 112"/>
                <a:gd name="T2" fmla="*/ 0 w 85"/>
                <a:gd name="T3" fmla="*/ 72 h 112"/>
                <a:gd name="T4" fmla="*/ 0 w 85"/>
                <a:gd name="T5" fmla="*/ 0 h 112"/>
                <a:gd name="T6" fmla="*/ 28 w 85"/>
                <a:gd name="T7" fmla="*/ 0 h 112"/>
                <a:gd name="T8" fmla="*/ 28 w 85"/>
                <a:gd name="T9" fmla="*/ 71 h 112"/>
                <a:gd name="T10" fmla="*/ 42 w 85"/>
                <a:gd name="T11" fmla="*/ 88 h 112"/>
                <a:gd name="T12" fmla="*/ 57 w 85"/>
                <a:gd name="T13" fmla="*/ 71 h 112"/>
                <a:gd name="T14" fmla="*/ 57 w 85"/>
                <a:gd name="T15" fmla="*/ 0 h 112"/>
                <a:gd name="T16" fmla="*/ 85 w 85"/>
                <a:gd name="T17" fmla="*/ 0 h 112"/>
                <a:gd name="T18" fmla="*/ 85 w 85"/>
                <a:gd name="T19" fmla="*/ 72 h 112"/>
                <a:gd name="T20" fmla="*/ 42 w 85"/>
                <a:gd name="T2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2">
                  <a:moveTo>
                    <a:pt x="42" y="112"/>
                  </a:moveTo>
                  <a:cubicBezTo>
                    <a:pt x="19" y="112"/>
                    <a:pt x="0" y="96"/>
                    <a:pt x="0" y="72"/>
                  </a:cubicBezTo>
                  <a:cubicBezTo>
                    <a:pt x="0" y="0"/>
                    <a:pt x="0" y="0"/>
                    <a:pt x="0" y="0"/>
                  </a:cubicBezTo>
                  <a:cubicBezTo>
                    <a:pt x="28" y="0"/>
                    <a:pt x="28" y="0"/>
                    <a:pt x="28" y="0"/>
                  </a:cubicBezTo>
                  <a:cubicBezTo>
                    <a:pt x="28" y="71"/>
                    <a:pt x="28" y="71"/>
                    <a:pt x="28" y="71"/>
                  </a:cubicBezTo>
                  <a:cubicBezTo>
                    <a:pt x="28" y="82"/>
                    <a:pt x="33" y="88"/>
                    <a:pt x="42" y="88"/>
                  </a:cubicBezTo>
                  <a:cubicBezTo>
                    <a:pt x="51" y="88"/>
                    <a:pt x="57" y="82"/>
                    <a:pt x="57" y="71"/>
                  </a:cubicBezTo>
                  <a:cubicBezTo>
                    <a:pt x="57" y="0"/>
                    <a:pt x="57" y="0"/>
                    <a:pt x="57" y="0"/>
                  </a:cubicBezTo>
                  <a:cubicBezTo>
                    <a:pt x="85" y="0"/>
                    <a:pt x="85" y="0"/>
                    <a:pt x="85" y="0"/>
                  </a:cubicBezTo>
                  <a:cubicBezTo>
                    <a:pt x="85" y="72"/>
                    <a:pt x="85" y="72"/>
                    <a:pt x="85" y="72"/>
                  </a:cubicBezTo>
                  <a:cubicBezTo>
                    <a:pt x="85" y="96"/>
                    <a:pt x="65" y="112"/>
                    <a:pt x="42"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2" name="Freeform 7109"/>
            <p:cNvSpPr>
              <a:spLocks/>
            </p:cNvSpPr>
            <p:nvPr userDrawn="1"/>
          </p:nvSpPr>
          <p:spPr bwMode="auto">
            <a:xfrm>
              <a:off x="2809876" y="-1397001"/>
              <a:ext cx="115888" cy="173038"/>
            </a:xfrm>
            <a:custGeom>
              <a:avLst/>
              <a:gdLst>
                <a:gd name="T0" fmla="*/ 42 w 73"/>
                <a:gd name="T1" fmla="*/ 10 h 109"/>
                <a:gd name="T2" fmla="*/ 42 w 73"/>
                <a:gd name="T3" fmla="*/ 109 h 109"/>
                <a:gd name="T4" fmla="*/ 30 w 73"/>
                <a:gd name="T5" fmla="*/ 109 h 109"/>
                <a:gd name="T6" fmla="*/ 30 w 73"/>
                <a:gd name="T7" fmla="*/ 10 h 109"/>
                <a:gd name="T8" fmla="*/ 0 w 73"/>
                <a:gd name="T9" fmla="*/ 10 h 109"/>
                <a:gd name="T10" fmla="*/ 0 w 73"/>
                <a:gd name="T11" fmla="*/ 0 h 109"/>
                <a:gd name="T12" fmla="*/ 73 w 73"/>
                <a:gd name="T13" fmla="*/ 0 h 109"/>
                <a:gd name="T14" fmla="*/ 73 w 73"/>
                <a:gd name="T15" fmla="*/ 10 h 109"/>
                <a:gd name="T16" fmla="*/ 42 w 73"/>
                <a:gd name="T17"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9">
                  <a:moveTo>
                    <a:pt x="42" y="10"/>
                  </a:moveTo>
                  <a:lnTo>
                    <a:pt x="42" y="109"/>
                  </a:lnTo>
                  <a:lnTo>
                    <a:pt x="30" y="109"/>
                  </a:lnTo>
                  <a:lnTo>
                    <a:pt x="30" y="10"/>
                  </a:lnTo>
                  <a:lnTo>
                    <a:pt x="0" y="10"/>
                  </a:lnTo>
                  <a:lnTo>
                    <a:pt x="0" y="0"/>
                  </a:lnTo>
                  <a:lnTo>
                    <a:pt x="73" y="0"/>
                  </a:lnTo>
                  <a:lnTo>
                    <a:pt x="73" y="1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3" name="Freeform 7110"/>
            <p:cNvSpPr>
              <a:spLocks/>
            </p:cNvSpPr>
            <p:nvPr userDrawn="1"/>
          </p:nvSpPr>
          <p:spPr bwMode="auto">
            <a:xfrm>
              <a:off x="2963863" y="-1397001"/>
              <a:ext cx="107950" cy="173038"/>
            </a:xfrm>
            <a:custGeom>
              <a:avLst/>
              <a:gdLst>
                <a:gd name="T0" fmla="*/ 0 w 68"/>
                <a:gd name="T1" fmla="*/ 109 h 109"/>
                <a:gd name="T2" fmla="*/ 0 w 68"/>
                <a:gd name="T3" fmla="*/ 0 h 109"/>
                <a:gd name="T4" fmla="*/ 68 w 68"/>
                <a:gd name="T5" fmla="*/ 0 h 109"/>
                <a:gd name="T6" fmla="*/ 68 w 68"/>
                <a:gd name="T7" fmla="*/ 10 h 109"/>
                <a:gd name="T8" fmla="*/ 12 w 68"/>
                <a:gd name="T9" fmla="*/ 10 h 109"/>
                <a:gd name="T10" fmla="*/ 12 w 68"/>
                <a:gd name="T11" fmla="*/ 48 h 109"/>
                <a:gd name="T12" fmla="*/ 61 w 68"/>
                <a:gd name="T13" fmla="*/ 48 h 109"/>
                <a:gd name="T14" fmla="*/ 61 w 68"/>
                <a:gd name="T15" fmla="*/ 59 h 109"/>
                <a:gd name="T16" fmla="*/ 12 w 68"/>
                <a:gd name="T17" fmla="*/ 59 h 109"/>
                <a:gd name="T18" fmla="*/ 12 w 68"/>
                <a:gd name="T19" fmla="*/ 98 h 109"/>
                <a:gd name="T20" fmla="*/ 68 w 68"/>
                <a:gd name="T21" fmla="*/ 98 h 109"/>
                <a:gd name="T22" fmla="*/ 68 w 68"/>
                <a:gd name="T23" fmla="*/ 109 h 109"/>
                <a:gd name="T24" fmla="*/ 0 w 68"/>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0" y="109"/>
                  </a:moveTo>
                  <a:lnTo>
                    <a:pt x="0" y="0"/>
                  </a:lnTo>
                  <a:lnTo>
                    <a:pt x="68" y="0"/>
                  </a:lnTo>
                  <a:lnTo>
                    <a:pt x="68" y="10"/>
                  </a:lnTo>
                  <a:lnTo>
                    <a:pt x="12" y="10"/>
                  </a:lnTo>
                  <a:lnTo>
                    <a:pt x="12" y="48"/>
                  </a:lnTo>
                  <a:lnTo>
                    <a:pt x="61" y="48"/>
                  </a:lnTo>
                  <a:lnTo>
                    <a:pt x="61" y="59"/>
                  </a:lnTo>
                  <a:lnTo>
                    <a:pt x="12" y="59"/>
                  </a:lnTo>
                  <a:lnTo>
                    <a:pt x="12" y="98"/>
                  </a:lnTo>
                  <a:lnTo>
                    <a:pt x="68" y="98"/>
                  </a:lnTo>
                  <a:lnTo>
                    <a:pt x="68"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4" name="Freeform 7111"/>
            <p:cNvSpPr>
              <a:spLocks/>
            </p:cNvSpPr>
            <p:nvPr userDrawn="1"/>
          </p:nvSpPr>
          <p:spPr bwMode="auto">
            <a:xfrm>
              <a:off x="3101976" y="-1400176"/>
              <a:ext cx="125413" cy="176213"/>
            </a:xfrm>
            <a:custGeom>
              <a:avLst/>
              <a:gdLst>
                <a:gd name="T0" fmla="*/ 17 w 33"/>
                <a:gd name="T1" fmla="*/ 47 h 47"/>
                <a:gd name="T2" fmla="*/ 5 w 33"/>
                <a:gd name="T3" fmla="*/ 42 h 47"/>
                <a:gd name="T4" fmla="*/ 0 w 33"/>
                <a:gd name="T5" fmla="*/ 24 h 47"/>
                <a:gd name="T6" fmla="*/ 5 w 33"/>
                <a:gd name="T7" fmla="*/ 5 h 47"/>
                <a:gd name="T8" fmla="*/ 17 w 33"/>
                <a:gd name="T9" fmla="*/ 0 h 47"/>
                <a:gd name="T10" fmla="*/ 33 w 33"/>
                <a:gd name="T11" fmla="*/ 14 h 47"/>
                <a:gd name="T12" fmla="*/ 28 w 33"/>
                <a:gd name="T13" fmla="*/ 14 h 47"/>
                <a:gd name="T14" fmla="*/ 17 w 33"/>
                <a:gd name="T15" fmla="*/ 5 h 47"/>
                <a:gd name="T16" fmla="*/ 9 w 33"/>
                <a:gd name="T17" fmla="*/ 8 h 47"/>
                <a:gd name="T18" fmla="*/ 5 w 33"/>
                <a:gd name="T19" fmla="*/ 24 h 47"/>
                <a:gd name="T20" fmla="*/ 9 w 33"/>
                <a:gd name="T21" fmla="*/ 40 h 47"/>
                <a:gd name="T22" fmla="*/ 17 w 33"/>
                <a:gd name="T23" fmla="*/ 43 h 47"/>
                <a:gd name="T24" fmla="*/ 28 w 33"/>
                <a:gd name="T25" fmla="*/ 33 h 47"/>
                <a:gd name="T26" fmla="*/ 33 w 33"/>
                <a:gd name="T27" fmla="*/ 33 h 47"/>
                <a:gd name="T28" fmla="*/ 17 w 33"/>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7">
                  <a:moveTo>
                    <a:pt x="17" y="47"/>
                  </a:moveTo>
                  <a:cubicBezTo>
                    <a:pt x="12" y="47"/>
                    <a:pt x="8" y="46"/>
                    <a:pt x="5" y="42"/>
                  </a:cubicBezTo>
                  <a:cubicBezTo>
                    <a:pt x="0" y="38"/>
                    <a:pt x="0" y="34"/>
                    <a:pt x="0" y="24"/>
                  </a:cubicBezTo>
                  <a:cubicBezTo>
                    <a:pt x="0" y="14"/>
                    <a:pt x="0" y="9"/>
                    <a:pt x="5" y="5"/>
                  </a:cubicBezTo>
                  <a:cubicBezTo>
                    <a:pt x="8" y="2"/>
                    <a:pt x="12" y="0"/>
                    <a:pt x="17" y="0"/>
                  </a:cubicBezTo>
                  <a:cubicBezTo>
                    <a:pt x="25" y="0"/>
                    <a:pt x="31" y="5"/>
                    <a:pt x="33" y="14"/>
                  </a:cubicBezTo>
                  <a:cubicBezTo>
                    <a:pt x="28" y="14"/>
                    <a:pt x="28" y="14"/>
                    <a:pt x="28" y="14"/>
                  </a:cubicBezTo>
                  <a:cubicBezTo>
                    <a:pt x="26" y="8"/>
                    <a:pt x="22" y="5"/>
                    <a:pt x="17" y="5"/>
                  </a:cubicBezTo>
                  <a:cubicBezTo>
                    <a:pt x="14" y="5"/>
                    <a:pt x="11" y="6"/>
                    <a:pt x="9" y="8"/>
                  </a:cubicBezTo>
                  <a:cubicBezTo>
                    <a:pt x="6" y="11"/>
                    <a:pt x="5" y="14"/>
                    <a:pt x="5" y="24"/>
                  </a:cubicBezTo>
                  <a:cubicBezTo>
                    <a:pt x="5" y="33"/>
                    <a:pt x="6" y="37"/>
                    <a:pt x="9" y="40"/>
                  </a:cubicBezTo>
                  <a:cubicBezTo>
                    <a:pt x="11" y="42"/>
                    <a:pt x="14" y="43"/>
                    <a:pt x="17" y="43"/>
                  </a:cubicBezTo>
                  <a:cubicBezTo>
                    <a:pt x="22" y="43"/>
                    <a:pt x="26" y="39"/>
                    <a:pt x="28" y="33"/>
                  </a:cubicBezTo>
                  <a:cubicBezTo>
                    <a:pt x="33" y="33"/>
                    <a:pt x="33" y="33"/>
                    <a:pt x="33" y="33"/>
                  </a:cubicBezTo>
                  <a:cubicBezTo>
                    <a:pt x="31" y="42"/>
                    <a:pt x="25" y="47"/>
                    <a:pt x="1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5" name="Freeform 7112"/>
            <p:cNvSpPr>
              <a:spLocks/>
            </p:cNvSpPr>
            <p:nvPr userDrawn="1"/>
          </p:nvSpPr>
          <p:spPr bwMode="auto">
            <a:xfrm>
              <a:off x="3268663" y="-1397001"/>
              <a:ext cx="119063" cy="173038"/>
            </a:xfrm>
            <a:custGeom>
              <a:avLst/>
              <a:gdLst>
                <a:gd name="T0" fmla="*/ 64 w 75"/>
                <a:gd name="T1" fmla="*/ 109 h 109"/>
                <a:gd name="T2" fmla="*/ 64 w 75"/>
                <a:gd name="T3" fmla="*/ 59 h 109"/>
                <a:gd name="T4" fmla="*/ 11 w 75"/>
                <a:gd name="T5" fmla="*/ 59 h 109"/>
                <a:gd name="T6" fmla="*/ 11 w 75"/>
                <a:gd name="T7" fmla="*/ 109 h 109"/>
                <a:gd name="T8" fmla="*/ 0 w 75"/>
                <a:gd name="T9" fmla="*/ 109 h 109"/>
                <a:gd name="T10" fmla="*/ 0 w 75"/>
                <a:gd name="T11" fmla="*/ 0 h 109"/>
                <a:gd name="T12" fmla="*/ 11 w 75"/>
                <a:gd name="T13" fmla="*/ 0 h 109"/>
                <a:gd name="T14" fmla="*/ 11 w 75"/>
                <a:gd name="T15" fmla="*/ 48 h 109"/>
                <a:gd name="T16" fmla="*/ 64 w 75"/>
                <a:gd name="T17" fmla="*/ 48 h 109"/>
                <a:gd name="T18" fmla="*/ 64 w 75"/>
                <a:gd name="T19" fmla="*/ 0 h 109"/>
                <a:gd name="T20" fmla="*/ 75 w 75"/>
                <a:gd name="T21" fmla="*/ 0 h 109"/>
                <a:gd name="T22" fmla="*/ 75 w 75"/>
                <a:gd name="T23" fmla="*/ 109 h 109"/>
                <a:gd name="T24" fmla="*/ 64 w 75"/>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9">
                  <a:moveTo>
                    <a:pt x="64" y="109"/>
                  </a:moveTo>
                  <a:lnTo>
                    <a:pt x="64" y="59"/>
                  </a:lnTo>
                  <a:lnTo>
                    <a:pt x="11" y="59"/>
                  </a:lnTo>
                  <a:lnTo>
                    <a:pt x="11" y="109"/>
                  </a:lnTo>
                  <a:lnTo>
                    <a:pt x="0" y="109"/>
                  </a:lnTo>
                  <a:lnTo>
                    <a:pt x="0" y="0"/>
                  </a:lnTo>
                  <a:lnTo>
                    <a:pt x="11" y="0"/>
                  </a:lnTo>
                  <a:lnTo>
                    <a:pt x="11" y="48"/>
                  </a:lnTo>
                  <a:lnTo>
                    <a:pt x="64" y="48"/>
                  </a:lnTo>
                  <a:lnTo>
                    <a:pt x="64" y="0"/>
                  </a:lnTo>
                  <a:lnTo>
                    <a:pt x="75" y="0"/>
                  </a:lnTo>
                  <a:lnTo>
                    <a:pt x="75" y="109"/>
                  </a:lnTo>
                  <a:lnTo>
                    <a:pt x="6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6" name="Freeform 7113"/>
            <p:cNvSpPr>
              <a:spLocks/>
            </p:cNvSpPr>
            <p:nvPr userDrawn="1"/>
          </p:nvSpPr>
          <p:spPr bwMode="auto">
            <a:xfrm>
              <a:off x="3436938" y="-1397001"/>
              <a:ext cx="128588" cy="173038"/>
            </a:xfrm>
            <a:custGeom>
              <a:avLst/>
              <a:gdLst>
                <a:gd name="T0" fmla="*/ 71 w 81"/>
                <a:gd name="T1" fmla="*/ 109 h 109"/>
                <a:gd name="T2" fmla="*/ 12 w 81"/>
                <a:gd name="T3" fmla="*/ 21 h 109"/>
                <a:gd name="T4" fmla="*/ 12 w 81"/>
                <a:gd name="T5" fmla="*/ 109 h 109"/>
                <a:gd name="T6" fmla="*/ 0 w 81"/>
                <a:gd name="T7" fmla="*/ 109 h 109"/>
                <a:gd name="T8" fmla="*/ 0 w 81"/>
                <a:gd name="T9" fmla="*/ 0 h 109"/>
                <a:gd name="T10" fmla="*/ 12 w 81"/>
                <a:gd name="T11" fmla="*/ 0 h 109"/>
                <a:gd name="T12" fmla="*/ 69 w 81"/>
                <a:gd name="T13" fmla="*/ 88 h 109"/>
                <a:gd name="T14" fmla="*/ 69 w 81"/>
                <a:gd name="T15" fmla="*/ 0 h 109"/>
                <a:gd name="T16" fmla="*/ 81 w 81"/>
                <a:gd name="T17" fmla="*/ 0 h 109"/>
                <a:gd name="T18" fmla="*/ 81 w 81"/>
                <a:gd name="T19" fmla="*/ 109 h 109"/>
                <a:gd name="T20" fmla="*/ 71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71" y="109"/>
                  </a:moveTo>
                  <a:lnTo>
                    <a:pt x="12" y="21"/>
                  </a:lnTo>
                  <a:lnTo>
                    <a:pt x="12" y="109"/>
                  </a:lnTo>
                  <a:lnTo>
                    <a:pt x="0" y="109"/>
                  </a:lnTo>
                  <a:lnTo>
                    <a:pt x="0" y="0"/>
                  </a:lnTo>
                  <a:lnTo>
                    <a:pt x="12" y="0"/>
                  </a:lnTo>
                  <a:lnTo>
                    <a:pt x="69" y="88"/>
                  </a:lnTo>
                  <a:lnTo>
                    <a:pt x="69" y="0"/>
                  </a:lnTo>
                  <a:lnTo>
                    <a:pt x="81" y="0"/>
                  </a:lnTo>
                  <a:lnTo>
                    <a:pt x="81" y="109"/>
                  </a:lnTo>
                  <a:lnTo>
                    <a:pt x="7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7" name="Freeform 7114"/>
            <p:cNvSpPr>
              <a:spLocks noEditPoints="1"/>
            </p:cNvSpPr>
            <p:nvPr userDrawn="1"/>
          </p:nvSpPr>
          <p:spPr bwMode="auto">
            <a:xfrm>
              <a:off x="3609976" y="-1400176"/>
              <a:ext cx="123825" cy="176213"/>
            </a:xfrm>
            <a:custGeom>
              <a:avLst/>
              <a:gdLst>
                <a:gd name="T0" fmla="*/ 28 w 33"/>
                <a:gd name="T1" fmla="*/ 42 h 47"/>
                <a:gd name="T2" fmla="*/ 16 w 33"/>
                <a:gd name="T3" fmla="*/ 47 h 47"/>
                <a:gd name="T4" fmla="*/ 5 w 33"/>
                <a:gd name="T5" fmla="*/ 42 h 47"/>
                <a:gd name="T6" fmla="*/ 0 w 33"/>
                <a:gd name="T7" fmla="*/ 24 h 47"/>
                <a:gd name="T8" fmla="*/ 5 w 33"/>
                <a:gd name="T9" fmla="*/ 5 h 47"/>
                <a:gd name="T10" fmla="*/ 16 w 33"/>
                <a:gd name="T11" fmla="*/ 0 h 47"/>
                <a:gd name="T12" fmla="*/ 28 w 33"/>
                <a:gd name="T13" fmla="*/ 5 h 47"/>
                <a:gd name="T14" fmla="*/ 33 w 33"/>
                <a:gd name="T15" fmla="*/ 24 h 47"/>
                <a:gd name="T16" fmla="*/ 28 w 33"/>
                <a:gd name="T17" fmla="*/ 42 h 47"/>
                <a:gd name="T18" fmla="*/ 24 w 33"/>
                <a:gd name="T19" fmla="*/ 8 h 47"/>
                <a:gd name="T20" fmla="*/ 16 w 33"/>
                <a:gd name="T21" fmla="*/ 5 h 47"/>
                <a:gd name="T22" fmla="*/ 8 w 33"/>
                <a:gd name="T23" fmla="*/ 8 h 47"/>
                <a:gd name="T24" fmla="*/ 5 w 33"/>
                <a:gd name="T25" fmla="*/ 24 h 47"/>
                <a:gd name="T26" fmla="*/ 8 w 33"/>
                <a:gd name="T27" fmla="*/ 40 h 47"/>
                <a:gd name="T28" fmla="*/ 16 w 33"/>
                <a:gd name="T29" fmla="*/ 43 h 47"/>
                <a:gd name="T30" fmla="*/ 24 w 33"/>
                <a:gd name="T31" fmla="*/ 40 h 47"/>
                <a:gd name="T32" fmla="*/ 28 w 33"/>
                <a:gd name="T33" fmla="*/ 24 h 47"/>
                <a:gd name="T34" fmla="*/ 24 w 33"/>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7">
                  <a:moveTo>
                    <a:pt x="28" y="42"/>
                  </a:moveTo>
                  <a:cubicBezTo>
                    <a:pt x="25" y="46"/>
                    <a:pt x="21" y="47"/>
                    <a:pt x="16" y="47"/>
                  </a:cubicBezTo>
                  <a:cubicBezTo>
                    <a:pt x="12" y="47"/>
                    <a:pt x="8" y="46"/>
                    <a:pt x="5" y="42"/>
                  </a:cubicBezTo>
                  <a:cubicBezTo>
                    <a:pt x="0" y="38"/>
                    <a:pt x="0" y="34"/>
                    <a:pt x="0" y="24"/>
                  </a:cubicBezTo>
                  <a:cubicBezTo>
                    <a:pt x="0" y="14"/>
                    <a:pt x="0" y="9"/>
                    <a:pt x="5" y="5"/>
                  </a:cubicBezTo>
                  <a:cubicBezTo>
                    <a:pt x="8" y="2"/>
                    <a:pt x="12" y="0"/>
                    <a:pt x="16" y="0"/>
                  </a:cubicBezTo>
                  <a:cubicBezTo>
                    <a:pt x="21" y="0"/>
                    <a:pt x="25" y="2"/>
                    <a:pt x="28" y="5"/>
                  </a:cubicBezTo>
                  <a:cubicBezTo>
                    <a:pt x="33" y="9"/>
                    <a:pt x="33" y="14"/>
                    <a:pt x="33" y="24"/>
                  </a:cubicBezTo>
                  <a:cubicBezTo>
                    <a:pt x="33" y="34"/>
                    <a:pt x="33" y="38"/>
                    <a:pt x="28" y="42"/>
                  </a:cubicBezTo>
                  <a:close/>
                  <a:moveTo>
                    <a:pt x="24" y="8"/>
                  </a:moveTo>
                  <a:cubicBezTo>
                    <a:pt x="22" y="6"/>
                    <a:pt x="20" y="5"/>
                    <a:pt x="16" y="5"/>
                  </a:cubicBezTo>
                  <a:cubicBezTo>
                    <a:pt x="13" y="5"/>
                    <a:pt x="10" y="6"/>
                    <a:pt x="8" y="8"/>
                  </a:cubicBezTo>
                  <a:cubicBezTo>
                    <a:pt x="6" y="11"/>
                    <a:pt x="5" y="14"/>
                    <a:pt x="5" y="24"/>
                  </a:cubicBezTo>
                  <a:cubicBezTo>
                    <a:pt x="5" y="33"/>
                    <a:pt x="6" y="37"/>
                    <a:pt x="8" y="40"/>
                  </a:cubicBezTo>
                  <a:cubicBezTo>
                    <a:pt x="10" y="42"/>
                    <a:pt x="13" y="43"/>
                    <a:pt x="16" y="43"/>
                  </a:cubicBezTo>
                  <a:cubicBezTo>
                    <a:pt x="20"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8" name="Freeform 7115"/>
            <p:cNvSpPr>
              <a:spLocks/>
            </p:cNvSpPr>
            <p:nvPr userDrawn="1"/>
          </p:nvSpPr>
          <p:spPr bwMode="auto">
            <a:xfrm>
              <a:off x="3779838" y="-1397001"/>
              <a:ext cx="104775" cy="173038"/>
            </a:xfrm>
            <a:custGeom>
              <a:avLst/>
              <a:gdLst>
                <a:gd name="T0" fmla="*/ 0 w 66"/>
                <a:gd name="T1" fmla="*/ 109 h 109"/>
                <a:gd name="T2" fmla="*/ 0 w 66"/>
                <a:gd name="T3" fmla="*/ 0 h 109"/>
                <a:gd name="T4" fmla="*/ 12 w 66"/>
                <a:gd name="T5" fmla="*/ 0 h 109"/>
                <a:gd name="T6" fmla="*/ 12 w 66"/>
                <a:gd name="T7" fmla="*/ 98 h 109"/>
                <a:gd name="T8" fmla="*/ 66 w 66"/>
                <a:gd name="T9" fmla="*/ 98 h 109"/>
                <a:gd name="T10" fmla="*/ 66 w 66"/>
                <a:gd name="T11" fmla="*/ 109 h 109"/>
                <a:gd name="T12" fmla="*/ 0 w 66"/>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66" h="109">
                  <a:moveTo>
                    <a:pt x="0" y="109"/>
                  </a:moveTo>
                  <a:lnTo>
                    <a:pt x="0" y="0"/>
                  </a:lnTo>
                  <a:lnTo>
                    <a:pt x="12" y="0"/>
                  </a:lnTo>
                  <a:lnTo>
                    <a:pt x="12" y="98"/>
                  </a:lnTo>
                  <a:lnTo>
                    <a:pt x="66" y="98"/>
                  </a:lnTo>
                  <a:lnTo>
                    <a:pt x="66"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9" name="Freeform 7116"/>
            <p:cNvSpPr>
              <a:spLocks noEditPoints="1"/>
            </p:cNvSpPr>
            <p:nvPr userDrawn="1"/>
          </p:nvSpPr>
          <p:spPr bwMode="auto">
            <a:xfrm>
              <a:off x="3914776"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7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4" y="46"/>
                    <a:pt x="20" y="47"/>
                    <a:pt x="16" y="47"/>
                  </a:cubicBezTo>
                  <a:cubicBezTo>
                    <a:pt x="11" y="47"/>
                    <a:pt x="7" y="46"/>
                    <a:pt x="4" y="42"/>
                  </a:cubicBezTo>
                  <a:cubicBezTo>
                    <a:pt x="0" y="38"/>
                    <a:pt x="0" y="34"/>
                    <a:pt x="0" y="24"/>
                  </a:cubicBezTo>
                  <a:cubicBezTo>
                    <a:pt x="0" y="14"/>
                    <a:pt x="0" y="9"/>
                    <a:pt x="4" y="5"/>
                  </a:cubicBezTo>
                  <a:cubicBezTo>
                    <a:pt x="7" y="2"/>
                    <a:pt x="11" y="0"/>
                    <a:pt x="16" y="0"/>
                  </a:cubicBezTo>
                  <a:cubicBezTo>
                    <a:pt x="20" y="0"/>
                    <a:pt x="24"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7" y="33"/>
                    <a:pt x="27" y="24"/>
                  </a:cubicBezTo>
                  <a:cubicBezTo>
                    <a:pt x="27"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0" name="Freeform 7117"/>
            <p:cNvSpPr>
              <a:spLocks/>
            </p:cNvSpPr>
            <p:nvPr userDrawn="1"/>
          </p:nvSpPr>
          <p:spPr bwMode="auto">
            <a:xfrm>
              <a:off x="4076701"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32 w 32"/>
                <a:gd name="T13" fmla="*/ 14 h 47"/>
                <a:gd name="T14" fmla="*/ 27 w 32"/>
                <a:gd name="T15" fmla="*/ 14 h 47"/>
                <a:gd name="T16" fmla="*/ 16 w 32"/>
                <a:gd name="T17" fmla="*/ 5 h 47"/>
                <a:gd name="T18" fmla="*/ 8 w 32"/>
                <a:gd name="T19" fmla="*/ 8 h 47"/>
                <a:gd name="T20" fmla="*/ 5 w 32"/>
                <a:gd name="T21" fmla="*/ 24 h 47"/>
                <a:gd name="T22" fmla="*/ 8 w 32"/>
                <a:gd name="T23" fmla="*/ 40 h 47"/>
                <a:gd name="T24" fmla="*/ 16 w 32"/>
                <a:gd name="T25" fmla="*/ 43 h 47"/>
                <a:gd name="T26" fmla="*/ 25 w 32"/>
                <a:gd name="T27" fmla="*/ 39 h 47"/>
                <a:gd name="T28" fmla="*/ 27 w 32"/>
                <a:gd name="T29" fmla="*/ 30 h 47"/>
                <a:gd name="T30" fmla="*/ 27 w 32"/>
                <a:gd name="T31" fmla="*/ 27 h 47"/>
                <a:gd name="T32" fmla="*/ 16 w 32"/>
                <a:gd name="T33" fmla="*/ 27 h 47"/>
                <a:gd name="T34" fmla="*/ 16 w 32"/>
                <a:gd name="T35" fmla="*/ 23 h 47"/>
                <a:gd name="T36" fmla="*/ 32 w 32"/>
                <a:gd name="T37" fmla="*/ 23 h 47"/>
                <a:gd name="T38" fmla="*/ 32 w 32"/>
                <a:gd name="T39" fmla="*/ 30 h 47"/>
                <a:gd name="T40" fmla="*/ 28 w 32"/>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7">
                  <a:moveTo>
                    <a:pt x="28" y="42"/>
                  </a:moveTo>
                  <a:cubicBezTo>
                    <a:pt x="25" y="45"/>
                    <a:pt x="21" y="47"/>
                    <a:pt x="16" y="47"/>
                  </a:cubicBezTo>
                  <a:cubicBezTo>
                    <a:pt x="11" y="47"/>
                    <a:pt x="7" y="46"/>
                    <a:pt x="4" y="42"/>
                  </a:cubicBezTo>
                  <a:cubicBezTo>
                    <a:pt x="0" y="38"/>
                    <a:pt x="0" y="34"/>
                    <a:pt x="0" y="24"/>
                  </a:cubicBezTo>
                  <a:cubicBezTo>
                    <a:pt x="0" y="14"/>
                    <a:pt x="0" y="9"/>
                    <a:pt x="4" y="5"/>
                  </a:cubicBezTo>
                  <a:cubicBezTo>
                    <a:pt x="7" y="2"/>
                    <a:pt x="11" y="0"/>
                    <a:pt x="16" y="0"/>
                  </a:cubicBezTo>
                  <a:cubicBezTo>
                    <a:pt x="25" y="0"/>
                    <a:pt x="31" y="6"/>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1"/>
                    <a:pt x="25" y="39"/>
                  </a:cubicBezTo>
                  <a:cubicBezTo>
                    <a:pt x="26" y="37"/>
                    <a:pt x="27" y="34"/>
                    <a:pt x="27" y="30"/>
                  </a:cubicBezTo>
                  <a:cubicBezTo>
                    <a:pt x="27" y="27"/>
                    <a:pt x="27" y="27"/>
                    <a:pt x="27" y="27"/>
                  </a:cubicBezTo>
                  <a:cubicBezTo>
                    <a:pt x="16" y="27"/>
                    <a:pt x="16" y="27"/>
                    <a:pt x="16" y="27"/>
                  </a:cubicBezTo>
                  <a:cubicBezTo>
                    <a:pt x="16" y="23"/>
                    <a:pt x="16" y="23"/>
                    <a:pt x="16" y="23"/>
                  </a:cubicBezTo>
                  <a:cubicBezTo>
                    <a:pt x="32" y="23"/>
                    <a:pt x="32" y="23"/>
                    <a:pt x="32" y="23"/>
                  </a:cubicBezTo>
                  <a:cubicBezTo>
                    <a:pt x="32" y="30"/>
                    <a:pt x="32" y="30"/>
                    <a:pt x="32" y="30"/>
                  </a:cubicBezTo>
                  <a:cubicBezTo>
                    <a:pt x="32" y="35"/>
                    <a:pt x="31" y="39"/>
                    <a:pt x="28"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1" name="Freeform 7118"/>
            <p:cNvSpPr>
              <a:spLocks/>
            </p:cNvSpPr>
            <p:nvPr userDrawn="1"/>
          </p:nvSpPr>
          <p:spPr bwMode="auto">
            <a:xfrm>
              <a:off x="4219576" y="-1397001"/>
              <a:ext cx="120650" cy="173038"/>
            </a:xfrm>
            <a:custGeom>
              <a:avLst/>
              <a:gdLst>
                <a:gd name="T0" fmla="*/ 45 w 76"/>
                <a:gd name="T1" fmla="*/ 64 h 109"/>
                <a:gd name="T2" fmla="*/ 45 w 76"/>
                <a:gd name="T3" fmla="*/ 109 h 109"/>
                <a:gd name="T4" fmla="*/ 33 w 76"/>
                <a:gd name="T5" fmla="*/ 109 h 109"/>
                <a:gd name="T6" fmla="*/ 33 w 76"/>
                <a:gd name="T7" fmla="*/ 64 h 109"/>
                <a:gd name="T8" fmla="*/ 0 w 76"/>
                <a:gd name="T9" fmla="*/ 0 h 109"/>
                <a:gd name="T10" fmla="*/ 12 w 76"/>
                <a:gd name="T11" fmla="*/ 0 h 109"/>
                <a:gd name="T12" fmla="*/ 38 w 76"/>
                <a:gd name="T13" fmla="*/ 52 h 109"/>
                <a:gd name="T14" fmla="*/ 64 w 76"/>
                <a:gd name="T15" fmla="*/ 0 h 109"/>
                <a:gd name="T16" fmla="*/ 76 w 76"/>
                <a:gd name="T17" fmla="*/ 0 h 109"/>
                <a:gd name="T18" fmla="*/ 45 w 76"/>
                <a:gd name="T19"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9">
                  <a:moveTo>
                    <a:pt x="45" y="64"/>
                  </a:moveTo>
                  <a:lnTo>
                    <a:pt x="45" y="109"/>
                  </a:lnTo>
                  <a:lnTo>
                    <a:pt x="33" y="109"/>
                  </a:lnTo>
                  <a:lnTo>
                    <a:pt x="33" y="64"/>
                  </a:lnTo>
                  <a:lnTo>
                    <a:pt x="0" y="0"/>
                  </a:lnTo>
                  <a:lnTo>
                    <a:pt x="12" y="0"/>
                  </a:lnTo>
                  <a:lnTo>
                    <a:pt x="38" y="52"/>
                  </a:lnTo>
                  <a:lnTo>
                    <a:pt x="64" y="0"/>
                  </a:lnTo>
                  <a:lnTo>
                    <a:pt x="76" y="0"/>
                  </a:lnTo>
                  <a:lnTo>
                    <a:pt x="4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2" name="Freeform 7119"/>
            <p:cNvSpPr>
              <a:spLocks/>
            </p:cNvSpPr>
            <p:nvPr userDrawn="1"/>
          </p:nvSpPr>
          <p:spPr bwMode="auto">
            <a:xfrm>
              <a:off x="2820988" y="-1155701"/>
              <a:ext cx="119063"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0"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3" name="Freeform 7120"/>
            <p:cNvSpPr>
              <a:spLocks noEditPoints="1"/>
            </p:cNvSpPr>
            <p:nvPr userDrawn="1"/>
          </p:nvSpPr>
          <p:spPr bwMode="auto">
            <a:xfrm>
              <a:off x="2974976" y="-1155701"/>
              <a:ext cx="120650" cy="177800"/>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8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5" y="46"/>
                    <a:pt x="21" y="47"/>
                    <a:pt x="16" y="47"/>
                  </a:cubicBezTo>
                  <a:cubicBezTo>
                    <a:pt x="12" y="47"/>
                    <a:pt x="8" y="46"/>
                    <a:pt x="4" y="42"/>
                  </a:cubicBezTo>
                  <a:cubicBezTo>
                    <a:pt x="0" y="38"/>
                    <a:pt x="0" y="34"/>
                    <a:pt x="0" y="24"/>
                  </a:cubicBezTo>
                  <a:cubicBezTo>
                    <a:pt x="0" y="14"/>
                    <a:pt x="0" y="9"/>
                    <a:pt x="4" y="5"/>
                  </a:cubicBezTo>
                  <a:cubicBezTo>
                    <a:pt x="8" y="2"/>
                    <a:pt x="12" y="0"/>
                    <a:pt x="16" y="0"/>
                  </a:cubicBezTo>
                  <a:cubicBezTo>
                    <a:pt x="21" y="0"/>
                    <a:pt x="25"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4" name="Freeform 7121"/>
            <p:cNvSpPr>
              <a:spLocks/>
            </p:cNvSpPr>
            <p:nvPr userDrawn="1"/>
          </p:nvSpPr>
          <p:spPr bwMode="auto">
            <a:xfrm>
              <a:off x="3140076" y="-1150938"/>
              <a:ext cx="128588" cy="173038"/>
            </a:xfrm>
            <a:custGeom>
              <a:avLst/>
              <a:gdLst>
                <a:gd name="T0" fmla="*/ 69 w 81"/>
                <a:gd name="T1" fmla="*/ 109 h 109"/>
                <a:gd name="T2" fmla="*/ 10 w 81"/>
                <a:gd name="T3" fmla="*/ 21 h 109"/>
                <a:gd name="T4" fmla="*/ 10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0" y="21"/>
                  </a:lnTo>
                  <a:lnTo>
                    <a:pt x="10"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5" name="Freeform 7122"/>
            <p:cNvSpPr>
              <a:spLocks/>
            </p:cNvSpPr>
            <p:nvPr userDrawn="1"/>
          </p:nvSpPr>
          <p:spPr bwMode="auto">
            <a:xfrm>
              <a:off x="3313113" y="-1150938"/>
              <a:ext cx="109538" cy="173038"/>
            </a:xfrm>
            <a:custGeom>
              <a:avLst/>
              <a:gdLst>
                <a:gd name="T0" fmla="*/ 12 w 69"/>
                <a:gd name="T1" fmla="*/ 9 h 109"/>
                <a:gd name="T2" fmla="*/ 12 w 69"/>
                <a:gd name="T3" fmla="*/ 50 h 109"/>
                <a:gd name="T4" fmla="*/ 59 w 69"/>
                <a:gd name="T5" fmla="*/ 50 h 109"/>
                <a:gd name="T6" fmla="*/ 59 w 69"/>
                <a:gd name="T7" fmla="*/ 59 h 109"/>
                <a:gd name="T8" fmla="*/ 12 w 69"/>
                <a:gd name="T9" fmla="*/ 59 h 109"/>
                <a:gd name="T10" fmla="*/ 12 w 69"/>
                <a:gd name="T11" fmla="*/ 109 h 109"/>
                <a:gd name="T12" fmla="*/ 0 w 69"/>
                <a:gd name="T13" fmla="*/ 109 h 109"/>
                <a:gd name="T14" fmla="*/ 0 w 69"/>
                <a:gd name="T15" fmla="*/ 0 h 109"/>
                <a:gd name="T16" fmla="*/ 69 w 69"/>
                <a:gd name="T17" fmla="*/ 0 h 109"/>
                <a:gd name="T18" fmla="*/ 69 w 69"/>
                <a:gd name="T19" fmla="*/ 9 h 109"/>
                <a:gd name="T20" fmla="*/ 12 w 69"/>
                <a:gd name="T21"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9">
                  <a:moveTo>
                    <a:pt x="12" y="9"/>
                  </a:moveTo>
                  <a:lnTo>
                    <a:pt x="12" y="50"/>
                  </a:lnTo>
                  <a:lnTo>
                    <a:pt x="59" y="50"/>
                  </a:lnTo>
                  <a:lnTo>
                    <a:pt x="59" y="59"/>
                  </a:lnTo>
                  <a:lnTo>
                    <a:pt x="12" y="59"/>
                  </a:lnTo>
                  <a:lnTo>
                    <a:pt x="12" y="109"/>
                  </a:lnTo>
                  <a:lnTo>
                    <a:pt x="0" y="109"/>
                  </a:lnTo>
                  <a:lnTo>
                    <a:pt x="0" y="0"/>
                  </a:lnTo>
                  <a:lnTo>
                    <a:pt x="69" y="0"/>
                  </a:lnTo>
                  <a:lnTo>
                    <a:pt x="69" y="9"/>
                  </a:lnTo>
                  <a:lnTo>
                    <a:pt x="1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6" name="Freeform 7123"/>
            <p:cNvSpPr>
              <a:spLocks/>
            </p:cNvSpPr>
            <p:nvPr userDrawn="1"/>
          </p:nvSpPr>
          <p:spPr bwMode="auto">
            <a:xfrm>
              <a:off x="34559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7" name="Freeform 7124"/>
            <p:cNvSpPr>
              <a:spLocks noEditPoints="1"/>
            </p:cNvSpPr>
            <p:nvPr userDrawn="1"/>
          </p:nvSpPr>
          <p:spPr bwMode="auto">
            <a:xfrm>
              <a:off x="3602038" y="-1150938"/>
              <a:ext cx="120650" cy="173038"/>
            </a:xfrm>
            <a:custGeom>
              <a:avLst/>
              <a:gdLst>
                <a:gd name="T0" fmla="*/ 26 w 32"/>
                <a:gd name="T1" fmla="*/ 46 h 46"/>
                <a:gd name="T2" fmla="*/ 16 w 32"/>
                <a:gd name="T3" fmla="*/ 25 h 46"/>
                <a:gd name="T4" fmla="*/ 5 w 32"/>
                <a:gd name="T5" fmla="*/ 25 h 46"/>
                <a:gd name="T6" fmla="*/ 5 w 32"/>
                <a:gd name="T7" fmla="*/ 46 h 46"/>
                <a:gd name="T8" fmla="*/ 0 w 32"/>
                <a:gd name="T9" fmla="*/ 46 h 46"/>
                <a:gd name="T10" fmla="*/ 0 w 32"/>
                <a:gd name="T11" fmla="*/ 0 h 46"/>
                <a:gd name="T12" fmla="*/ 17 w 32"/>
                <a:gd name="T13" fmla="*/ 0 h 46"/>
                <a:gd name="T14" fmla="*/ 31 w 32"/>
                <a:gd name="T15" fmla="*/ 12 h 46"/>
                <a:gd name="T16" fmla="*/ 21 w 32"/>
                <a:gd name="T17" fmla="*/ 25 h 46"/>
                <a:gd name="T18" fmla="*/ 32 w 32"/>
                <a:gd name="T19" fmla="*/ 46 h 46"/>
                <a:gd name="T20" fmla="*/ 26 w 32"/>
                <a:gd name="T21" fmla="*/ 46 h 46"/>
                <a:gd name="T22" fmla="*/ 17 w 32"/>
                <a:gd name="T23" fmla="*/ 4 h 46"/>
                <a:gd name="T24" fmla="*/ 5 w 32"/>
                <a:gd name="T25" fmla="*/ 4 h 46"/>
                <a:gd name="T26" fmla="*/ 5 w 32"/>
                <a:gd name="T27" fmla="*/ 21 h 46"/>
                <a:gd name="T28" fmla="*/ 17 w 32"/>
                <a:gd name="T29" fmla="*/ 21 h 46"/>
                <a:gd name="T30" fmla="*/ 26 w 32"/>
                <a:gd name="T31" fmla="*/ 13 h 46"/>
                <a:gd name="T32" fmla="*/ 17 w 32"/>
                <a:gd name="T3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6">
                  <a:moveTo>
                    <a:pt x="26" y="46"/>
                  </a:moveTo>
                  <a:cubicBezTo>
                    <a:pt x="16" y="25"/>
                    <a:pt x="16" y="25"/>
                    <a:pt x="16" y="25"/>
                  </a:cubicBezTo>
                  <a:cubicBezTo>
                    <a:pt x="5" y="25"/>
                    <a:pt x="5" y="25"/>
                    <a:pt x="5" y="25"/>
                  </a:cubicBezTo>
                  <a:cubicBezTo>
                    <a:pt x="5" y="46"/>
                    <a:pt x="5" y="46"/>
                    <a:pt x="5" y="46"/>
                  </a:cubicBezTo>
                  <a:cubicBezTo>
                    <a:pt x="0" y="46"/>
                    <a:pt x="0" y="46"/>
                    <a:pt x="0" y="46"/>
                  </a:cubicBezTo>
                  <a:cubicBezTo>
                    <a:pt x="0" y="0"/>
                    <a:pt x="0" y="0"/>
                    <a:pt x="0" y="0"/>
                  </a:cubicBezTo>
                  <a:cubicBezTo>
                    <a:pt x="17" y="0"/>
                    <a:pt x="17" y="0"/>
                    <a:pt x="17" y="0"/>
                  </a:cubicBezTo>
                  <a:cubicBezTo>
                    <a:pt x="25" y="0"/>
                    <a:pt x="31" y="4"/>
                    <a:pt x="31" y="12"/>
                  </a:cubicBezTo>
                  <a:cubicBezTo>
                    <a:pt x="31" y="19"/>
                    <a:pt x="27" y="24"/>
                    <a:pt x="21" y="25"/>
                  </a:cubicBezTo>
                  <a:cubicBezTo>
                    <a:pt x="32" y="46"/>
                    <a:pt x="32" y="46"/>
                    <a:pt x="32" y="46"/>
                  </a:cubicBezTo>
                  <a:lnTo>
                    <a:pt x="26" y="46"/>
                  </a:lnTo>
                  <a:close/>
                  <a:moveTo>
                    <a:pt x="17" y="4"/>
                  </a:moveTo>
                  <a:cubicBezTo>
                    <a:pt x="5" y="4"/>
                    <a:pt x="5" y="4"/>
                    <a:pt x="5" y="4"/>
                  </a:cubicBezTo>
                  <a:cubicBezTo>
                    <a:pt x="5" y="21"/>
                    <a:pt x="5" y="21"/>
                    <a:pt x="5" y="21"/>
                  </a:cubicBezTo>
                  <a:cubicBezTo>
                    <a:pt x="17" y="21"/>
                    <a:pt x="17" y="21"/>
                    <a:pt x="17" y="21"/>
                  </a:cubicBezTo>
                  <a:cubicBezTo>
                    <a:pt x="22" y="21"/>
                    <a:pt x="26" y="18"/>
                    <a:pt x="26" y="13"/>
                  </a:cubicBezTo>
                  <a:cubicBezTo>
                    <a:pt x="26" y="7"/>
                    <a:pt x="22"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8" name="Freeform 7125"/>
            <p:cNvSpPr>
              <a:spLocks/>
            </p:cNvSpPr>
            <p:nvPr userDrawn="1"/>
          </p:nvSpPr>
          <p:spPr bwMode="auto">
            <a:xfrm>
              <a:off x="37607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9" name="Freeform 7126"/>
            <p:cNvSpPr>
              <a:spLocks/>
            </p:cNvSpPr>
            <p:nvPr userDrawn="1"/>
          </p:nvSpPr>
          <p:spPr bwMode="auto">
            <a:xfrm>
              <a:off x="3906838" y="-1150938"/>
              <a:ext cx="128588" cy="173038"/>
            </a:xfrm>
            <a:custGeom>
              <a:avLst/>
              <a:gdLst>
                <a:gd name="T0" fmla="*/ 69 w 81"/>
                <a:gd name="T1" fmla="*/ 109 h 109"/>
                <a:gd name="T2" fmla="*/ 12 w 81"/>
                <a:gd name="T3" fmla="*/ 21 h 109"/>
                <a:gd name="T4" fmla="*/ 12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2" y="21"/>
                  </a:lnTo>
                  <a:lnTo>
                    <a:pt x="12"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0" name="Freeform 7127"/>
            <p:cNvSpPr>
              <a:spLocks/>
            </p:cNvSpPr>
            <p:nvPr userDrawn="1"/>
          </p:nvSpPr>
          <p:spPr bwMode="auto">
            <a:xfrm>
              <a:off x="4076701" y="-1155701"/>
              <a:ext cx="120650"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1"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1" name="Freeform 7128"/>
            <p:cNvSpPr>
              <a:spLocks/>
            </p:cNvSpPr>
            <p:nvPr userDrawn="1"/>
          </p:nvSpPr>
          <p:spPr bwMode="auto">
            <a:xfrm>
              <a:off x="4233863"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62 w 69"/>
                <a:gd name="T13" fmla="*/ 47 h 109"/>
                <a:gd name="T14" fmla="*/ 62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62" y="47"/>
                  </a:lnTo>
                  <a:lnTo>
                    <a:pt x="62"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2" name="Freeform 7129"/>
            <p:cNvSpPr>
              <a:spLocks/>
            </p:cNvSpPr>
            <p:nvPr userDrawn="1"/>
          </p:nvSpPr>
          <p:spPr bwMode="auto">
            <a:xfrm>
              <a:off x="1169988" y="-781051"/>
              <a:ext cx="484188" cy="423863"/>
            </a:xfrm>
            <a:custGeom>
              <a:avLst/>
              <a:gdLst>
                <a:gd name="T0" fmla="*/ 0 w 305"/>
                <a:gd name="T1" fmla="*/ 0 h 267"/>
                <a:gd name="T2" fmla="*/ 305 w 305"/>
                <a:gd name="T3" fmla="*/ 0 h 267"/>
                <a:gd name="T4" fmla="*/ 154 w 305"/>
                <a:gd name="T5" fmla="*/ 267 h 267"/>
                <a:gd name="T6" fmla="*/ 0 w 305"/>
                <a:gd name="T7" fmla="*/ 0 h 267"/>
              </a:gdLst>
              <a:ahLst/>
              <a:cxnLst>
                <a:cxn ang="0">
                  <a:pos x="T0" y="T1"/>
                </a:cxn>
                <a:cxn ang="0">
                  <a:pos x="T2" y="T3"/>
                </a:cxn>
                <a:cxn ang="0">
                  <a:pos x="T4" y="T5"/>
                </a:cxn>
                <a:cxn ang="0">
                  <a:pos x="T6" y="T7"/>
                </a:cxn>
              </a:cxnLst>
              <a:rect l="0" t="0" r="r" b="b"/>
              <a:pathLst>
                <a:path w="305" h="267">
                  <a:moveTo>
                    <a:pt x="0" y="0"/>
                  </a:moveTo>
                  <a:lnTo>
                    <a:pt x="305" y="0"/>
                  </a:lnTo>
                  <a:lnTo>
                    <a:pt x="154" y="267"/>
                  </a:lnTo>
                  <a:lnTo>
                    <a:pt x="0" y="0"/>
                  </a:lnTo>
                  <a:close/>
                </a:path>
              </a:pathLst>
            </a:custGeom>
            <a:solidFill>
              <a:srgbClr val="1B3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
        <p:nvSpPr>
          <p:cNvPr id="5" name="Text Placeholder 4"/>
          <p:cNvSpPr>
            <a:spLocks noGrp="1"/>
          </p:cNvSpPr>
          <p:nvPr>
            <p:ph type="body" sz="quarter" idx="10"/>
          </p:nvPr>
        </p:nvSpPr>
        <p:spPr>
          <a:xfrm>
            <a:off x="1633420" y="1892984"/>
            <a:ext cx="8758815" cy="584775"/>
          </a:xfrm>
          <a:prstGeom prst="rect">
            <a:avLst/>
          </a:prstGeom>
        </p:spPr>
        <p:txBody>
          <a:bodyPr anchor="b">
            <a:noAutofit/>
          </a:bodyPr>
          <a:lstStyle>
            <a:lvl1pPr marL="231775" indent="-231775">
              <a:lnSpc>
                <a:spcPct val="90000"/>
              </a:lnSpc>
              <a:buNone/>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1pPr>
          </a:lstStyle>
          <a:p>
            <a:pPr marL="0" marR="0" lvl="0" indent="0" algn="l" defTabSz="914400" rtl="0" eaLnBrk="1" fontAlgn="base" latinLnBrk="0" hangingPunct="1">
              <a:lnSpc>
                <a:spcPct val="100000"/>
              </a:lnSpc>
              <a:spcBef>
                <a:spcPct val="20000"/>
              </a:spcBef>
              <a:spcAft>
                <a:spcPct val="0"/>
              </a:spcAft>
              <a:buClrTx/>
              <a:buSzPct val="100000"/>
              <a:tabLst/>
              <a:defRPr/>
            </a:pPr>
            <a:r>
              <a:rPr lang="en-US" smtClean="0"/>
              <a:t>Click to edit Master text styles</a:t>
            </a:r>
          </a:p>
        </p:txBody>
      </p:sp>
      <p:sp>
        <p:nvSpPr>
          <p:cNvPr id="7" name="Text Placeholder 6"/>
          <p:cNvSpPr>
            <a:spLocks noGrp="1"/>
          </p:cNvSpPr>
          <p:nvPr>
            <p:ph type="body" sz="quarter" idx="11" hasCustomPrompt="1"/>
          </p:nvPr>
        </p:nvSpPr>
        <p:spPr>
          <a:xfrm>
            <a:off x="1909029" y="2372411"/>
            <a:ext cx="8483207" cy="584775"/>
          </a:xfrm>
          <a:prstGeom prst="rect">
            <a:avLst/>
          </a:prstGeom>
        </p:spPr>
        <p:txBody>
          <a:bodyPr anchor="b">
            <a:noAutofit/>
          </a:bodyPr>
          <a:lstStyle>
            <a:lvl1pPr marL="0" indent="0">
              <a:lnSpc>
                <a:spcPct val="90000"/>
              </a:lnSpc>
              <a:buNone/>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1pPr>
            <a:lvl2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2pPr>
            <a:lvl3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3pPr>
            <a:lvl4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4pPr>
            <a:lvl5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5pPr>
          </a:lstStyle>
          <a:p>
            <a:pPr lvl="0"/>
            <a:r>
              <a:rPr lang="en-US" dirty="0" smtClean="0"/>
              <a:t>click to edit Master text styles</a:t>
            </a:r>
          </a:p>
        </p:txBody>
      </p:sp>
      <p:sp>
        <p:nvSpPr>
          <p:cNvPr id="9" name="Text Placeholder 8"/>
          <p:cNvSpPr>
            <a:spLocks noGrp="1"/>
          </p:cNvSpPr>
          <p:nvPr>
            <p:ph type="body" sz="quarter" idx="12"/>
          </p:nvPr>
        </p:nvSpPr>
        <p:spPr>
          <a:xfrm>
            <a:off x="2195974" y="2996661"/>
            <a:ext cx="6486641" cy="461665"/>
          </a:xfrm>
          <a:prstGeom prst="rect">
            <a:avLst/>
          </a:prstGeom>
        </p:spPr>
        <p:txBody>
          <a:bodyPr>
            <a:noAutofit/>
          </a:bodyPr>
          <a:lstStyle>
            <a:lvl1pPr marL="0" indent="0">
              <a:lnSpc>
                <a:spcPct val="90000"/>
              </a:lnSpc>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1pPr>
            <a:lvl2pPr marL="4572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2pPr>
            <a:lvl3pPr marL="9144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3pPr>
            <a:lvl4pPr marL="13716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4pPr>
            <a:lvl5pPr marL="1828800" indent="0">
              <a:buNone/>
              <a:defRPr kumimoji="0" lang="en-US" sz="2400" b="0" i="0" u="none" strike="noStrike" kern="1200" cap="none" spc="0" normalizeH="0" baseline="0" dirty="0">
                <a:ln>
                  <a:noFill/>
                </a:ln>
                <a:solidFill>
                  <a:srgbClr val="76B900"/>
                </a:solidFill>
                <a:effectLst/>
                <a:uLnTx/>
                <a:uFillTx/>
                <a:latin typeface="Trebuchet MS" pitchFamily="34" charset="0"/>
                <a:ea typeface="MS PGothic" pitchFamily="34" charset="-128"/>
                <a:cs typeface="+mn-cs"/>
              </a:defRPr>
            </a:lvl5pPr>
          </a:lstStyle>
          <a:p>
            <a:pPr lvl="0"/>
            <a:r>
              <a:rPr lang="en-US" smtClean="0"/>
              <a:t>Click to edit Master text styles</a:t>
            </a:r>
          </a:p>
        </p:txBody>
      </p:sp>
      <p:grpSp>
        <p:nvGrpSpPr>
          <p:cNvPr id="923" name="Group 922"/>
          <p:cNvGrpSpPr/>
          <p:nvPr/>
        </p:nvGrpSpPr>
        <p:grpSpPr>
          <a:xfrm>
            <a:off x="10048828" y="460744"/>
            <a:ext cx="576831" cy="430794"/>
            <a:chOff x="3546475" y="-8485188"/>
            <a:chExt cx="9756776" cy="7286625"/>
          </a:xfrm>
        </p:grpSpPr>
        <p:sp>
          <p:nvSpPr>
            <p:cNvPr id="924" name="Freeform 5"/>
            <p:cNvSpPr>
              <a:spLocks noEditPoints="1"/>
            </p:cNvSpPr>
            <p:nvPr/>
          </p:nvSpPr>
          <p:spPr bwMode="auto">
            <a:xfrm>
              <a:off x="12980988" y="-1506538"/>
              <a:ext cx="322263" cy="307975"/>
            </a:xfrm>
            <a:custGeom>
              <a:avLst/>
              <a:gdLst>
                <a:gd name="T0" fmla="*/ 36 w 86"/>
                <a:gd name="T1" fmla="*/ 37 h 82"/>
                <a:gd name="T2" fmla="*/ 36 w 86"/>
                <a:gd name="T3" fmla="*/ 27 h 82"/>
                <a:gd name="T4" fmla="*/ 43 w 86"/>
                <a:gd name="T5" fmla="*/ 27 h 82"/>
                <a:gd name="T6" fmla="*/ 52 w 86"/>
                <a:gd name="T7" fmla="*/ 32 h 82"/>
                <a:gd name="T8" fmla="*/ 45 w 86"/>
                <a:gd name="T9" fmla="*/ 37 h 82"/>
                <a:gd name="T10" fmla="*/ 36 w 86"/>
                <a:gd name="T11" fmla="*/ 37 h 82"/>
                <a:gd name="T12" fmla="*/ 36 w 86"/>
                <a:gd name="T13" fmla="*/ 45 h 82"/>
                <a:gd name="T14" fmla="*/ 41 w 86"/>
                <a:gd name="T15" fmla="*/ 45 h 82"/>
                <a:gd name="T16" fmla="*/ 51 w 86"/>
                <a:gd name="T17" fmla="*/ 63 h 82"/>
                <a:gd name="T18" fmla="*/ 63 w 86"/>
                <a:gd name="T19" fmla="*/ 63 h 82"/>
                <a:gd name="T20" fmla="*/ 51 w 86"/>
                <a:gd name="T21" fmla="*/ 44 h 82"/>
                <a:gd name="T22" fmla="*/ 62 w 86"/>
                <a:gd name="T23" fmla="*/ 33 h 82"/>
                <a:gd name="T24" fmla="*/ 43 w 86"/>
                <a:gd name="T25" fmla="*/ 19 h 82"/>
                <a:gd name="T26" fmla="*/ 26 w 86"/>
                <a:gd name="T27" fmla="*/ 19 h 82"/>
                <a:gd name="T28" fmla="*/ 26 w 86"/>
                <a:gd name="T29" fmla="*/ 63 h 82"/>
                <a:gd name="T30" fmla="*/ 36 w 86"/>
                <a:gd name="T31" fmla="*/ 63 h 82"/>
                <a:gd name="T32" fmla="*/ 36 w 86"/>
                <a:gd name="T33" fmla="*/ 45 h 82"/>
                <a:gd name="T34" fmla="*/ 86 w 86"/>
                <a:gd name="T35" fmla="*/ 41 h 82"/>
                <a:gd name="T36" fmla="*/ 43 w 86"/>
                <a:gd name="T37" fmla="*/ 0 h 82"/>
                <a:gd name="T38" fmla="*/ 0 w 86"/>
                <a:gd name="T39" fmla="*/ 41 h 82"/>
                <a:gd name="T40" fmla="*/ 43 w 86"/>
                <a:gd name="T41" fmla="*/ 82 h 82"/>
                <a:gd name="T42" fmla="*/ 86 w 86"/>
                <a:gd name="T43" fmla="*/ 41 h 82"/>
                <a:gd name="T44" fmla="*/ 74 w 86"/>
                <a:gd name="T45" fmla="*/ 41 h 82"/>
                <a:gd name="T46" fmla="*/ 43 w 86"/>
                <a:gd name="T47" fmla="*/ 73 h 82"/>
                <a:gd name="T48" fmla="*/ 43 w 86"/>
                <a:gd name="T49" fmla="*/ 73 h 82"/>
                <a:gd name="T50" fmla="*/ 13 w 86"/>
                <a:gd name="T51" fmla="*/ 41 h 82"/>
                <a:gd name="T52" fmla="*/ 43 w 86"/>
                <a:gd name="T53" fmla="*/ 10 h 82"/>
                <a:gd name="T54" fmla="*/ 74 w 86"/>
                <a:gd name="T5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82">
                  <a:moveTo>
                    <a:pt x="36" y="37"/>
                  </a:moveTo>
                  <a:cubicBezTo>
                    <a:pt x="36" y="27"/>
                    <a:pt x="36" y="27"/>
                    <a:pt x="36" y="27"/>
                  </a:cubicBezTo>
                  <a:cubicBezTo>
                    <a:pt x="43" y="27"/>
                    <a:pt x="43" y="27"/>
                    <a:pt x="43" y="27"/>
                  </a:cubicBezTo>
                  <a:cubicBezTo>
                    <a:pt x="47" y="27"/>
                    <a:pt x="52" y="27"/>
                    <a:pt x="52" y="32"/>
                  </a:cubicBezTo>
                  <a:cubicBezTo>
                    <a:pt x="52" y="36"/>
                    <a:pt x="49" y="37"/>
                    <a:pt x="45" y="37"/>
                  </a:cubicBezTo>
                  <a:cubicBezTo>
                    <a:pt x="36" y="37"/>
                    <a:pt x="36" y="37"/>
                    <a:pt x="36" y="37"/>
                  </a:cubicBezTo>
                  <a:moveTo>
                    <a:pt x="36" y="45"/>
                  </a:moveTo>
                  <a:cubicBezTo>
                    <a:pt x="41" y="45"/>
                    <a:pt x="41" y="45"/>
                    <a:pt x="41" y="45"/>
                  </a:cubicBezTo>
                  <a:cubicBezTo>
                    <a:pt x="51" y="63"/>
                    <a:pt x="51" y="63"/>
                    <a:pt x="51" y="63"/>
                  </a:cubicBezTo>
                  <a:cubicBezTo>
                    <a:pt x="63" y="63"/>
                    <a:pt x="63" y="63"/>
                    <a:pt x="63" y="63"/>
                  </a:cubicBezTo>
                  <a:cubicBezTo>
                    <a:pt x="51" y="44"/>
                    <a:pt x="51" y="44"/>
                    <a:pt x="51" y="44"/>
                  </a:cubicBezTo>
                  <a:cubicBezTo>
                    <a:pt x="57" y="44"/>
                    <a:pt x="62" y="41"/>
                    <a:pt x="62" y="33"/>
                  </a:cubicBezTo>
                  <a:cubicBezTo>
                    <a:pt x="62" y="22"/>
                    <a:pt x="55" y="19"/>
                    <a:pt x="43" y="19"/>
                  </a:cubicBezTo>
                  <a:cubicBezTo>
                    <a:pt x="26" y="19"/>
                    <a:pt x="26" y="19"/>
                    <a:pt x="26" y="19"/>
                  </a:cubicBezTo>
                  <a:cubicBezTo>
                    <a:pt x="26" y="63"/>
                    <a:pt x="26" y="63"/>
                    <a:pt x="26" y="63"/>
                  </a:cubicBezTo>
                  <a:cubicBezTo>
                    <a:pt x="36" y="63"/>
                    <a:pt x="36" y="63"/>
                    <a:pt x="36" y="63"/>
                  </a:cubicBezTo>
                  <a:cubicBezTo>
                    <a:pt x="36" y="45"/>
                    <a:pt x="36" y="45"/>
                    <a:pt x="36" y="45"/>
                  </a:cubicBezTo>
                  <a:moveTo>
                    <a:pt x="86" y="41"/>
                  </a:moveTo>
                  <a:cubicBezTo>
                    <a:pt x="86" y="15"/>
                    <a:pt x="66" y="0"/>
                    <a:pt x="43" y="0"/>
                  </a:cubicBezTo>
                  <a:cubicBezTo>
                    <a:pt x="21" y="0"/>
                    <a:pt x="0" y="15"/>
                    <a:pt x="0" y="41"/>
                  </a:cubicBezTo>
                  <a:cubicBezTo>
                    <a:pt x="0" y="67"/>
                    <a:pt x="21" y="82"/>
                    <a:pt x="43" y="82"/>
                  </a:cubicBezTo>
                  <a:cubicBezTo>
                    <a:pt x="66" y="82"/>
                    <a:pt x="86" y="67"/>
                    <a:pt x="86" y="41"/>
                  </a:cubicBezTo>
                  <a:moveTo>
                    <a:pt x="74" y="41"/>
                  </a:moveTo>
                  <a:cubicBezTo>
                    <a:pt x="74" y="60"/>
                    <a:pt x="60" y="73"/>
                    <a:pt x="43" y="73"/>
                  </a:cubicBezTo>
                  <a:cubicBezTo>
                    <a:pt x="43" y="73"/>
                    <a:pt x="43" y="73"/>
                    <a:pt x="43" y="73"/>
                  </a:cubicBezTo>
                  <a:cubicBezTo>
                    <a:pt x="26" y="73"/>
                    <a:pt x="13" y="60"/>
                    <a:pt x="13" y="41"/>
                  </a:cubicBezTo>
                  <a:cubicBezTo>
                    <a:pt x="13" y="22"/>
                    <a:pt x="26" y="10"/>
                    <a:pt x="43" y="10"/>
                  </a:cubicBezTo>
                  <a:cubicBezTo>
                    <a:pt x="60" y="10"/>
                    <a:pt x="74" y="22"/>
                    <a:pt x="74" y="4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5" name="Freeform 6"/>
            <p:cNvSpPr>
              <a:spLocks noEditPoints="1"/>
            </p:cNvSpPr>
            <p:nvPr/>
          </p:nvSpPr>
          <p:spPr bwMode="auto">
            <a:xfrm>
              <a:off x="3546475" y="-3001963"/>
              <a:ext cx="9340850" cy="1751013"/>
            </a:xfrm>
            <a:custGeom>
              <a:avLst/>
              <a:gdLst>
                <a:gd name="T0" fmla="*/ 1034 w 2488"/>
                <a:gd name="T1" fmla="*/ 0 h 466"/>
                <a:gd name="T2" fmla="*/ 1034 w 2488"/>
                <a:gd name="T3" fmla="*/ 466 h 466"/>
                <a:gd name="T4" fmla="*/ 1166 w 2488"/>
                <a:gd name="T5" fmla="*/ 466 h 466"/>
                <a:gd name="T6" fmla="*/ 1166 w 2488"/>
                <a:gd name="T7" fmla="*/ 0 h 466"/>
                <a:gd name="T8" fmla="*/ 1034 w 2488"/>
                <a:gd name="T9" fmla="*/ 0 h 466"/>
                <a:gd name="T10" fmla="*/ 0 w 2488"/>
                <a:gd name="T11" fmla="*/ 0 h 466"/>
                <a:gd name="T12" fmla="*/ 0 w 2488"/>
                <a:gd name="T13" fmla="*/ 466 h 466"/>
                <a:gd name="T14" fmla="*/ 133 w 2488"/>
                <a:gd name="T15" fmla="*/ 466 h 466"/>
                <a:gd name="T16" fmla="*/ 133 w 2488"/>
                <a:gd name="T17" fmla="*/ 112 h 466"/>
                <a:gd name="T18" fmla="*/ 235 w 2488"/>
                <a:gd name="T19" fmla="*/ 112 h 466"/>
                <a:gd name="T20" fmla="*/ 310 w 2488"/>
                <a:gd name="T21" fmla="*/ 138 h 466"/>
                <a:gd name="T22" fmla="*/ 339 w 2488"/>
                <a:gd name="T23" fmla="*/ 261 h 466"/>
                <a:gd name="T24" fmla="*/ 339 w 2488"/>
                <a:gd name="T25" fmla="*/ 466 h 466"/>
                <a:gd name="T26" fmla="*/ 468 w 2488"/>
                <a:gd name="T27" fmla="*/ 466 h 466"/>
                <a:gd name="T28" fmla="*/ 468 w 2488"/>
                <a:gd name="T29" fmla="*/ 208 h 466"/>
                <a:gd name="T30" fmla="*/ 236 w 2488"/>
                <a:gd name="T31" fmla="*/ 0 h 466"/>
                <a:gd name="T32" fmla="*/ 0 w 2488"/>
                <a:gd name="T33" fmla="*/ 0 h 466"/>
                <a:gd name="T34" fmla="*/ 1246 w 2488"/>
                <a:gd name="T35" fmla="*/ 0 h 466"/>
                <a:gd name="T36" fmla="*/ 1246 w 2488"/>
                <a:gd name="T37" fmla="*/ 466 h 466"/>
                <a:gd name="T38" fmla="*/ 1459 w 2488"/>
                <a:gd name="T39" fmla="*/ 466 h 466"/>
                <a:gd name="T40" fmla="*/ 1650 w 2488"/>
                <a:gd name="T41" fmla="*/ 405 h 466"/>
                <a:gd name="T42" fmla="*/ 1697 w 2488"/>
                <a:gd name="T43" fmla="*/ 238 h 466"/>
                <a:gd name="T44" fmla="*/ 1654 w 2488"/>
                <a:gd name="T45" fmla="*/ 78 h 466"/>
                <a:gd name="T46" fmla="*/ 1431 w 2488"/>
                <a:gd name="T47" fmla="*/ 0 h 466"/>
                <a:gd name="T48" fmla="*/ 1246 w 2488"/>
                <a:gd name="T49" fmla="*/ 0 h 466"/>
                <a:gd name="T50" fmla="*/ 1377 w 2488"/>
                <a:gd name="T51" fmla="*/ 102 h 466"/>
                <a:gd name="T52" fmla="*/ 1433 w 2488"/>
                <a:gd name="T53" fmla="*/ 102 h 466"/>
                <a:gd name="T54" fmla="*/ 1568 w 2488"/>
                <a:gd name="T55" fmla="*/ 234 h 466"/>
                <a:gd name="T56" fmla="*/ 1433 w 2488"/>
                <a:gd name="T57" fmla="*/ 367 h 466"/>
                <a:gd name="T58" fmla="*/ 1377 w 2488"/>
                <a:gd name="T59" fmla="*/ 367 h 466"/>
                <a:gd name="T60" fmla="*/ 1377 w 2488"/>
                <a:gd name="T61" fmla="*/ 102 h 466"/>
                <a:gd name="T62" fmla="*/ 845 w 2488"/>
                <a:gd name="T63" fmla="*/ 0 h 466"/>
                <a:gd name="T64" fmla="*/ 735 w 2488"/>
                <a:gd name="T65" fmla="*/ 369 h 466"/>
                <a:gd name="T66" fmla="*/ 630 w 2488"/>
                <a:gd name="T67" fmla="*/ 0 h 466"/>
                <a:gd name="T68" fmla="*/ 488 w 2488"/>
                <a:gd name="T69" fmla="*/ 0 h 466"/>
                <a:gd name="T70" fmla="*/ 638 w 2488"/>
                <a:gd name="T71" fmla="*/ 466 h 466"/>
                <a:gd name="T72" fmla="*/ 828 w 2488"/>
                <a:gd name="T73" fmla="*/ 466 h 466"/>
                <a:gd name="T74" fmla="*/ 979 w 2488"/>
                <a:gd name="T75" fmla="*/ 0 h 466"/>
                <a:gd name="T76" fmla="*/ 845 w 2488"/>
                <a:gd name="T77" fmla="*/ 0 h 466"/>
                <a:gd name="T78" fmla="*/ 1758 w 2488"/>
                <a:gd name="T79" fmla="*/ 466 h 466"/>
                <a:gd name="T80" fmla="*/ 1890 w 2488"/>
                <a:gd name="T81" fmla="*/ 466 h 466"/>
                <a:gd name="T82" fmla="*/ 1890 w 2488"/>
                <a:gd name="T83" fmla="*/ 0 h 466"/>
                <a:gd name="T84" fmla="*/ 1758 w 2488"/>
                <a:gd name="T85" fmla="*/ 0 h 466"/>
                <a:gd name="T86" fmla="*/ 1758 w 2488"/>
                <a:gd name="T87" fmla="*/ 466 h 466"/>
                <a:gd name="T88" fmla="*/ 2127 w 2488"/>
                <a:gd name="T89" fmla="*/ 0 h 466"/>
                <a:gd name="T90" fmla="*/ 1943 w 2488"/>
                <a:gd name="T91" fmla="*/ 466 h 466"/>
                <a:gd name="T92" fmla="*/ 2073 w 2488"/>
                <a:gd name="T93" fmla="*/ 466 h 466"/>
                <a:gd name="T94" fmla="*/ 2102 w 2488"/>
                <a:gd name="T95" fmla="*/ 384 h 466"/>
                <a:gd name="T96" fmla="*/ 2319 w 2488"/>
                <a:gd name="T97" fmla="*/ 384 h 466"/>
                <a:gd name="T98" fmla="*/ 2347 w 2488"/>
                <a:gd name="T99" fmla="*/ 466 h 466"/>
                <a:gd name="T100" fmla="*/ 2488 w 2488"/>
                <a:gd name="T101" fmla="*/ 466 h 466"/>
                <a:gd name="T102" fmla="*/ 2303 w 2488"/>
                <a:gd name="T103" fmla="*/ 0 h 466"/>
                <a:gd name="T104" fmla="*/ 2127 w 2488"/>
                <a:gd name="T105" fmla="*/ 0 h 466"/>
                <a:gd name="T106" fmla="*/ 2212 w 2488"/>
                <a:gd name="T107" fmla="*/ 85 h 466"/>
                <a:gd name="T108" fmla="*/ 2292 w 2488"/>
                <a:gd name="T109" fmla="*/ 303 h 466"/>
                <a:gd name="T110" fmla="*/ 2130 w 2488"/>
                <a:gd name="T111" fmla="*/ 303 h 466"/>
                <a:gd name="T112" fmla="*/ 2212 w 2488"/>
                <a:gd name="T113" fmla="*/ 8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8" h="466">
                  <a:moveTo>
                    <a:pt x="1034" y="0"/>
                  </a:moveTo>
                  <a:cubicBezTo>
                    <a:pt x="1034" y="466"/>
                    <a:pt x="1034" y="466"/>
                    <a:pt x="1034" y="466"/>
                  </a:cubicBezTo>
                  <a:cubicBezTo>
                    <a:pt x="1166" y="466"/>
                    <a:pt x="1166" y="466"/>
                    <a:pt x="1166" y="466"/>
                  </a:cubicBezTo>
                  <a:cubicBezTo>
                    <a:pt x="1166" y="0"/>
                    <a:pt x="1166" y="0"/>
                    <a:pt x="1166" y="0"/>
                  </a:cubicBezTo>
                  <a:lnTo>
                    <a:pt x="1034" y="0"/>
                  </a:lnTo>
                  <a:close/>
                  <a:moveTo>
                    <a:pt x="0" y="0"/>
                  </a:moveTo>
                  <a:cubicBezTo>
                    <a:pt x="0" y="466"/>
                    <a:pt x="0" y="466"/>
                    <a:pt x="0" y="466"/>
                  </a:cubicBezTo>
                  <a:cubicBezTo>
                    <a:pt x="133" y="466"/>
                    <a:pt x="133" y="466"/>
                    <a:pt x="133" y="466"/>
                  </a:cubicBezTo>
                  <a:cubicBezTo>
                    <a:pt x="133" y="112"/>
                    <a:pt x="133" y="112"/>
                    <a:pt x="133" y="112"/>
                  </a:cubicBezTo>
                  <a:cubicBezTo>
                    <a:pt x="235" y="112"/>
                    <a:pt x="235" y="112"/>
                    <a:pt x="235" y="112"/>
                  </a:cubicBezTo>
                  <a:cubicBezTo>
                    <a:pt x="269" y="112"/>
                    <a:pt x="294" y="120"/>
                    <a:pt x="310" y="138"/>
                  </a:cubicBezTo>
                  <a:cubicBezTo>
                    <a:pt x="331" y="160"/>
                    <a:pt x="339" y="196"/>
                    <a:pt x="339" y="261"/>
                  </a:cubicBezTo>
                  <a:cubicBezTo>
                    <a:pt x="339" y="466"/>
                    <a:pt x="339" y="466"/>
                    <a:pt x="339" y="466"/>
                  </a:cubicBezTo>
                  <a:cubicBezTo>
                    <a:pt x="468" y="466"/>
                    <a:pt x="468" y="466"/>
                    <a:pt x="468" y="466"/>
                  </a:cubicBezTo>
                  <a:cubicBezTo>
                    <a:pt x="468" y="208"/>
                    <a:pt x="468" y="208"/>
                    <a:pt x="468" y="208"/>
                  </a:cubicBezTo>
                  <a:cubicBezTo>
                    <a:pt x="468" y="24"/>
                    <a:pt x="351" y="0"/>
                    <a:pt x="236" y="0"/>
                  </a:cubicBezTo>
                  <a:lnTo>
                    <a:pt x="0" y="0"/>
                  </a:lnTo>
                  <a:close/>
                  <a:moveTo>
                    <a:pt x="1246" y="0"/>
                  </a:moveTo>
                  <a:cubicBezTo>
                    <a:pt x="1246" y="466"/>
                    <a:pt x="1246" y="466"/>
                    <a:pt x="1246" y="466"/>
                  </a:cubicBezTo>
                  <a:cubicBezTo>
                    <a:pt x="1459" y="466"/>
                    <a:pt x="1459" y="466"/>
                    <a:pt x="1459" y="466"/>
                  </a:cubicBezTo>
                  <a:cubicBezTo>
                    <a:pt x="1573" y="466"/>
                    <a:pt x="1610" y="447"/>
                    <a:pt x="1650" y="405"/>
                  </a:cubicBezTo>
                  <a:cubicBezTo>
                    <a:pt x="1679" y="375"/>
                    <a:pt x="1697" y="310"/>
                    <a:pt x="1697" y="238"/>
                  </a:cubicBezTo>
                  <a:cubicBezTo>
                    <a:pt x="1697" y="173"/>
                    <a:pt x="1682" y="114"/>
                    <a:pt x="1654" y="78"/>
                  </a:cubicBezTo>
                  <a:cubicBezTo>
                    <a:pt x="1606" y="13"/>
                    <a:pt x="1536" y="0"/>
                    <a:pt x="1431" y="0"/>
                  </a:cubicBezTo>
                  <a:lnTo>
                    <a:pt x="1246" y="0"/>
                  </a:lnTo>
                  <a:close/>
                  <a:moveTo>
                    <a:pt x="1377" y="102"/>
                  </a:moveTo>
                  <a:cubicBezTo>
                    <a:pt x="1433" y="102"/>
                    <a:pt x="1433" y="102"/>
                    <a:pt x="1433" y="102"/>
                  </a:cubicBezTo>
                  <a:cubicBezTo>
                    <a:pt x="1515" y="102"/>
                    <a:pt x="1568" y="138"/>
                    <a:pt x="1568" y="234"/>
                  </a:cubicBezTo>
                  <a:cubicBezTo>
                    <a:pt x="1568" y="330"/>
                    <a:pt x="1515" y="367"/>
                    <a:pt x="1433" y="367"/>
                  </a:cubicBezTo>
                  <a:cubicBezTo>
                    <a:pt x="1377" y="367"/>
                    <a:pt x="1377" y="367"/>
                    <a:pt x="1377" y="367"/>
                  </a:cubicBezTo>
                  <a:lnTo>
                    <a:pt x="1377" y="102"/>
                  </a:lnTo>
                  <a:close/>
                  <a:moveTo>
                    <a:pt x="845" y="0"/>
                  </a:moveTo>
                  <a:cubicBezTo>
                    <a:pt x="735" y="369"/>
                    <a:pt x="735" y="369"/>
                    <a:pt x="735" y="369"/>
                  </a:cubicBezTo>
                  <a:cubicBezTo>
                    <a:pt x="630" y="0"/>
                    <a:pt x="630" y="0"/>
                    <a:pt x="630" y="0"/>
                  </a:cubicBezTo>
                  <a:cubicBezTo>
                    <a:pt x="488" y="0"/>
                    <a:pt x="488" y="0"/>
                    <a:pt x="488" y="0"/>
                  </a:cubicBezTo>
                  <a:cubicBezTo>
                    <a:pt x="638" y="466"/>
                    <a:pt x="638" y="466"/>
                    <a:pt x="638" y="466"/>
                  </a:cubicBezTo>
                  <a:cubicBezTo>
                    <a:pt x="828" y="466"/>
                    <a:pt x="828" y="466"/>
                    <a:pt x="828" y="466"/>
                  </a:cubicBezTo>
                  <a:cubicBezTo>
                    <a:pt x="979" y="0"/>
                    <a:pt x="979" y="0"/>
                    <a:pt x="979" y="0"/>
                  </a:cubicBezTo>
                  <a:lnTo>
                    <a:pt x="845" y="0"/>
                  </a:lnTo>
                  <a:close/>
                  <a:moveTo>
                    <a:pt x="1758" y="466"/>
                  </a:moveTo>
                  <a:cubicBezTo>
                    <a:pt x="1890" y="466"/>
                    <a:pt x="1890" y="466"/>
                    <a:pt x="1890" y="466"/>
                  </a:cubicBezTo>
                  <a:cubicBezTo>
                    <a:pt x="1890" y="0"/>
                    <a:pt x="1890" y="0"/>
                    <a:pt x="1890" y="0"/>
                  </a:cubicBezTo>
                  <a:cubicBezTo>
                    <a:pt x="1758" y="0"/>
                    <a:pt x="1758" y="0"/>
                    <a:pt x="1758" y="0"/>
                  </a:cubicBezTo>
                  <a:lnTo>
                    <a:pt x="1758" y="466"/>
                  </a:lnTo>
                  <a:close/>
                  <a:moveTo>
                    <a:pt x="2127" y="0"/>
                  </a:moveTo>
                  <a:cubicBezTo>
                    <a:pt x="1943" y="466"/>
                    <a:pt x="1943" y="466"/>
                    <a:pt x="1943" y="466"/>
                  </a:cubicBezTo>
                  <a:cubicBezTo>
                    <a:pt x="2073" y="466"/>
                    <a:pt x="2073" y="466"/>
                    <a:pt x="2073" y="466"/>
                  </a:cubicBezTo>
                  <a:cubicBezTo>
                    <a:pt x="2102" y="384"/>
                    <a:pt x="2102" y="384"/>
                    <a:pt x="2102" y="384"/>
                  </a:cubicBezTo>
                  <a:cubicBezTo>
                    <a:pt x="2319" y="384"/>
                    <a:pt x="2319" y="384"/>
                    <a:pt x="2319" y="384"/>
                  </a:cubicBezTo>
                  <a:cubicBezTo>
                    <a:pt x="2347" y="466"/>
                    <a:pt x="2347" y="466"/>
                    <a:pt x="2347" y="466"/>
                  </a:cubicBezTo>
                  <a:cubicBezTo>
                    <a:pt x="2488" y="466"/>
                    <a:pt x="2488" y="466"/>
                    <a:pt x="2488" y="466"/>
                  </a:cubicBezTo>
                  <a:cubicBezTo>
                    <a:pt x="2303" y="0"/>
                    <a:pt x="2303" y="0"/>
                    <a:pt x="2303" y="0"/>
                  </a:cubicBezTo>
                  <a:lnTo>
                    <a:pt x="2127" y="0"/>
                  </a:lnTo>
                  <a:close/>
                  <a:moveTo>
                    <a:pt x="2212" y="85"/>
                  </a:moveTo>
                  <a:cubicBezTo>
                    <a:pt x="2292" y="303"/>
                    <a:pt x="2292" y="303"/>
                    <a:pt x="2292" y="303"/>
                  </a:cubicBezTo>
                  <a:cubicBezTo>
                    <a:pt x="2130" y="303"/>
                    <a:pt x="2130" y="303"/>
                    <a:pt x="2130" y="303"/>
                  </a:cubicBezTo>
                  <a:lnTo>
                    <a:pt x="2212" y="8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6" name="Freeform 7"/>
            <p:cNvSpPr>
              <a:spLocks noEditPoints="1"/>
            </p:cNvSpPr>
            <p:nvPr/>
          </p:nvSpPr>
          <p:spPr bwMode="auto">
            <a:xfrm>
              <a:off x="4154488" y="-8485188"/>
              <a:ext cx="7027863" cy="4649788"/>
            </a:xfrm>
            <a:custGeom>
              <a:avLst/>
              <a:gdLst>
                <a:gd name="T0" fmla="*/ 699 w 1872"/>
                <a:gd name="T1" fmla="*/ 369 h 1238"/>
                <a:gd name="T2" fmla="*/ 699 w 1872"/>
                <a:gd name="T3" fmla="*/ 258 h 1238"/>
                <a:gd name="T4" fmla="*/ 732 w 1872"/>
                <a:gd name="T5" fmla="*/ 256 h 1238"/>
                <a:gd name="T6" fmla="*/ 1238 w 1872"/>
                <a:gd name="T7" fmla="*/ 519 h 1238"/>
                <a:gd name="T8" fmla="*/ 789 w 1872"/>
                <a:gd name="T9" fmla="*/ 820 h 1238"/>
                <a:gd name="T10" fmla="*/ 699 w 1872"/>
                <a:gd name="T11" fmla="*/ 805 h 1238"/>
                <a:gd name="T12" fmla="*/ 699 w 1872"/>
                <a:gd name="T13" fmla="*/ 466 h 1238"/>
                <a:gd name="T14" fmla="*/ 913 w 1872"/>
                <a:gd name="T15" fmla="*/ 653 h 1238"/>
                <a:gd name="T16" fmla="*/ 1073 w 1872"/>
                <a:gd name="T17" fmla="*/ 518 h 1238"/>
                <a:gd name="T18" fmla="*/ 760 w 1872"/>
                <a:gd name="T19" fmla="*/ 366 h 1238"/>
                <a:gd name="T20" fmla="*/ 699 w 1872"/>
                <a:gd name="T21" fmla="*/ 369 h 1238"/>
                <a:gd name="T22" fmla="*/ 699 w 1872"/>
                <a:gd name="T23" fmla="*/ 0 h 1238"/>
                <a:gd name="T24" fmla="*/ 699 w 1872"/>
                <a:gd name="T25" fmla="*/ 167 h 1238"/>
                <a:gd name="T26" fmla="*/ 732 w 1872"/>
                <a:gd name="T27" fmla="*/ 165 h 1238"/>
                <a:gd name="T28" fmla="*/ 1434 w 1872"/>
                <a:gd name="T29" fmla="*/ 514 h 1238"/>
                <a:gd name="T30" fmla="*/ 784 w 1872"/>
                <a:gd name="T31" fmla="*/ 901 h 1238"/>
                <a:gd name="T32" fmla="*/ 699 w 1872"/>
                <a:gd name="T33" fmla="*/ 894 h 1238"/>
                <a:gd name="T34" fmla="*/ 699 w 1872"/>
                <a:gd name="T35" fmla="*/ 997 h 1238"/>
                <a:gd name="T36" fmla="*/ 770 w 1872"/>
                <a:gd name="T37" fmla="*/ 1002 h 1238"/>
                <a:gd name="T38" fmla="*/ 1518 w 1872"/>
                <a:gd name="T39" fmla="*/ 657 h 1238"/>
                <a:gd name="T40" fmla="*/ 1731 w 1872"/>
                <a:gd name="T41" fmla="*/ 786 h 1238"/>
                <a:gd name="T42" fmla="*/ 775 w 1872"/>
                <a:gd name="T43" fmla="*/ 1097 h 1238"/>
                <a:gd name="T44" fmla="*/ 699 w 1872"/>
                <a:gd name="T45" fmla="*/ 1093 h 1238"/>
                <a:gd name="T46" fmla="*/ 699 w 1872"/>
                <a:gd name="T47" fmla="*/ 1238 h 1238"/>
                <a:gd name="T48" fmla="*/ 1872 w 1872"/>
                <a:gd name="T49" fmla="*/ 1238 h 1238"/>
                <a:gd name="T50" fmla="*/ 1872 w 1872"/>
                <a:gd name="T51" fmla="*/ 0 h 1238"/>
                <a:gd name="T52" fmla="*/ 699 w 1872"/>
                <a:gd name="T53" fmla="*/ 0 h 1238"/>
                <a:gd name="T54" fmla="*/ 699 w 1872"/>
                <a:gd name="T55" fmla="*/ 805 h 1238"/>
                <a:gd name="T56" fmla="*/ 699 w 1872"/>
                <a:gd name="T57" fmla="*/ 894 h 1238"/>
                <a:gd name="T58" fmla="*/ 334 w 1872"/>
                <a:gd name="T59" fmla="*/ 546 h 1238"/>
                <a:gd name="T60" fmla="*/ 699 w 1872"/>
                <a:gd name="T61" fmla="*/ 369 h 1238"/>
                <a:gd name="T62" fmla="*/ 699 w 1872"/>
                <a:gd name="T63" fmla="*/ 466 h 1238"/>
                <a:gd name="T64" fmla="*/ 698 w 1872"/>
                <a:gd name="T65" fmla="*/ 466 h 1238"/>
                <a:gd name="T66" fmla="*/ 485 w 1872"/>
                <a:gd name="T67" fmla="*/ 563 h 1238"/>
                <a:gd name="T68" fmla="*/ 699 w 1872"/>
                <a:gd name="T69" fmla="*/ 805 h 1238"/>
                <a:gd name="T70" fmla="*/ 191 w 1872"/>
                <a:gd name="T71" fmla="*/ 533 h 1238"/>
                <a:gd name="T72" fmla="*/ 699 w 1872"/>
                <a:gd name="T73" fmla="*/ 258 h 1238"/>
                <a:gd name="T74" fmla="*/ 699 w 1872"/>
                <a:gd name="T75" fmla="*/ 167 h 1238"/>
                <a:gd name="T76" fmla="*/ 0 w 1872"/>
                <a:gd name="T77" fmla="*/ 514 h 1238"/>
                <a:gd name="T78" fmla="*/ 699 w 1872"/>
                <a:gd name="T79" fmla="*/ 1093 h 1238"/>
                <a:gd name="T80" fmla="*/ 699 w 1872"/>
                <a:gd name="T81" fmla="*/ 997 h 1238"/>
                <a:gd name="T82" fmla="*/ 191 w 1872"/>
                <a:gd name="T83" fmla="*/ 533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2" h="1238">
                  <a:moveTo>
                    <a:pt x="699" y="369"/>
                  </a:moveTo>
                  <a:cubicBezTo>
                    <a:pt x="699" y="258"/>
                    <a:pt x="699" y="258"/>
                    <a:pt x="699" y="258"/>
                  </a:cubicBezTo>
                  <a:cubicBezTo>
                    <a:pt x="709" y="257"/>
                    <a:pt x="720" y="256"/>
                    <a:pt x="732" y="256"/>
                  </a:cubicBezTo>
                  <a:cubicBezTo>
                    <a:pt x="1038" y="246"/>
                    <a:pt x="1238" y="519"/>
                    <a:pt x="1238" y="519"/>
                  </a:cubicBezTo>
                  <a:cubicBezTo>
                    <a:pt x="1238" y="519"/>
                    <a:pt x="1021" y="820"/>
                    <a:pt x="789" y="820"/>
                  </a:cubicBezTo>
                  <a:cubicBezTo>
                    <a:pt x="756" y="820"/>
                    <a:pt x="726" y="815"/>
                    <a:pt x="699" y="805"/>
                  </a:cubicBezTo>
                  <a:cubicBezTo>
                    <a:pt x="699" y="466"/>
                    <a:pt x="699" y="466"/>
                    <a:pt x="699" y="466"/>
                  </a:cubicBezTo>
                  <a:cubicBezTo>
                    <a:pt x="818" y="481"/>
                    <a:pt x="842" y="533"/>
                    <a:pt x="913" y="653"/>
                  </a:cubicBezTo>
                  <a:cubicBezTo>
                    <a:pt x="1073" y="518"/>
                    <a:pt x="1073" y="518"/>
                    <a:pt x="1073" y="518"/>
                  </a:cubicBezTo>
                  <a:cubicBezTo>
                    <a:pt x="1073" y="518"/>
                    <a:pt x="956" y="366"/>
                    <a:pt x="760" y="366"/>
                  </a:cubicBezTo>
                  <a:cubicBezTo>
                    <a:pt x="739" y="366"/>
                    <a:pt x="719" y="367"/>
                    <a:pt x="699" y="369"/>
                  </a:cubicBezTo>
                  <a:moveTo>
                    <a:pt x="699" y="0"/>
                  </a:moveTo>
                  <a:cubicBezTo>
                    <a:pt x="699" y="167"/>
                    <a:pt x="699" y="167"/>
                    <a:pt x="699" y="167"/>
                  </a:cubicBezTo>
                  <a:cubicBezTo>
                    <a:pt x="710" y="166"/>
                    <a:pt x="721" y="165"/>
                    <a:pt x="732" y="165"/>
                  </a:cubicBezTo>
                  <a:cubicBezTo>
                    <a:pt x="1157" y="151"/>
                    <a:pt x="1434" y="514"/>
                    <a:pt x="1434" y="514"/>
                  </a:cubicBezTo>
                  <a:cubicBezTo>
                    <a:pt x="1434" y="514"/>
                    <a:pt x="1116" y="901"/>
                    <a:pt x="784" y="901"/>
                  </a:cubicBezTo>
                  <a:cubicBezTo>
                    <a:pt x="754" y="901"/>
                    <a:pt x="725" y="898"/>
                    <a:pt x="699" y="894"/>
                  </a:cubicBezTo>
                  <a:cubicBezTo>
                    <a:pt x="699" y="997"/>
                    <a:pt x="699" y="997"/>
                    <a:pt x="699" y="997"/>
                  </a:cubicBezTo>
                  <a:cubicBezTo>
                    <a:pt x="721" y="1000"/>
                    <a:pt x="745" y="1002"/>
                    <a:pt x="770" y="1002"/>
                  </a:cubicBezTo>
                  <a:cubicBezTo>
                    <a:pt x="1079" y="1002"/>
                    <a:pt x="1302" y="844"/>
                    <a:pt x="1518" y="657"/>
                  </a:cubicBezTo>
                  <a:cubicBezTo>
                    <a:pt x="1554" y="686"/>
                    <a:pt x="1700" y="756"/>
                    <a:pt x="1731" y="786"/>
                  </a:cubicBezTo>
                  <a:cubicBezTo>
                    <a:pt x="1525" y="958"/>
                    <a:pt x="1046" y="1097"/>
                    <a:pt x="775" y="1097"/>
                  </a:cubicBezTo>
                  <a:cubicBezTo>
                    <a:pt x="748" y="1097"/>
                    <a:pt x="723" y="1096"/>
                    <a:pt x="699" y="1093"/>
                  </a:cubicBezTo>
                  <a:cubicBezTo>
                    <a:pt x="699" y="1238"/>
                    <a:pt x="699" y="1238"/>
                    <a:pt x="699" y="1238"/>
                  </a:cubicBezTo>
                  <a:cubicBezTo>
                    <a:pt x="1872" y="1238"/>
                    <a:pt x="1872" y="1238"/>
                    <a:pt x="1872" y="1238"/>
                  </a:cubicBezTo>
                  <a:cubicBezTo>
                    <a:pt x="1872" y="0"/>
                    <a:pt x="1872" y="0"/>
                    <a:pt x="1872" y="0"/>
                  </a:cubicBezTo>
                  <a:lnTo>
                    <a:pt x="699" y="0"/>
                  </a:lnTo>
                  <a:close/>
                  <a:moveTo>
                    <a:pt x="699" y="805"/>
                  </a:moveTo>
                  <a:cubicBezTo>
                    <a:pt x="699" y="894"/>
                    <a:pt x="699" y="894"/>
                    <a:pt x="699" y="894"/>
                  </a:cubicBezTo>
                  <a:cubicBezTo>
                    <a:pt x="413" y="843"/>
                    <a:pt x="334" y="546"/>
                    <a:pt x="334" y="546"/>
                  </a:cubicBezTo>
                  <a:cubicBezTo>
                    <a:pt x="334" y="546"/>
                    <a:pt x="471" y="394"/>
                    <a:pt x="699" y="369"/>
                  </a:cubicBezTo>
                  <a:cubicBezTo>
                    <a:pt x="699" y="466"/>
                    <a:pt x="699" y="466"/>
                    <a:pt x="699" y="466"/>
                  </a:cubicBezTo>
                  <a:cubicBezTo>
                    <a:pt x="698" y="466"/>
                    <a:pt x="698" y="466"/>
                    <a:pt x="698" y="466"/>
                  </a:cubicBezTo>
                  <a:cubicBezTo>
                    <a:pt x="579" y="452"/>
                    <a:pt x="485" y="563"/>
                    <a:pt x="485" y="563"/>
                  </a:cubicBezTo>
                  <a:cubicBezTo>
                    <a:pt x="485" y="563"/>
                    <a:pt x="538" y="751"/>
                    <a:pt x="699" y="805"/>
                  </a:cubicBezTo>
                  <a:moveTo>
                    <a:pt x="191" y="533"/>
                  </a:moveTo>
                  <a:cubicBezTo>
                    <a:pt x="191" y="533"/>
                    <a:pt x="361" y="283"/>
                    <a:pt x="699" y="258"/>
                  </a:cubicBezTo>
                  <a:cubicBezTo>
                    <a:pt x="699" y="167"/>
                    <a:pt x="699" y="167"/>
                    <a:pt x="699" y="167"/>
                  </a:cubicBezTo>
                  <a:cubicBezTo>
                    <a:pt x="324" y="197"/>
                    <a:pt x="0" y="514"/>
                    <a:pt x="0" y="514"/>
                  </a:cubicBezTo>
                  <a:cubicBezTo>
                    <a:pt x="0" y="514"/>
                    <a:pt x="184" y="1045"/>
                    <a:pt x="699" y="1093"/>
                  </a:cubicBezTo>
                  <a:cubicBezTo>
                    <a:pt x="699" y="997"/>
                    <a:pt x="699" y="997"/>
                    <a:pt x="699" y="997"/>
                  </a:cubicBezTo>
                  <a:cubicBezTo>
                    <a:pt x="321" y="949"/>
                    <a:pt x="191" y="533"/>
                    <a:pt x="191" y="533"/>
                  </a:cubicBezTo>
                  <a:close/>
                </a:path>
              </a:pathLst>
            </a:custGeom>
            <a:solidFill>
              <a:srgbClr val="76B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Tree>
    <p:extLst>
      <p:ext uri="{BB962C8B-B14F-4D97-AF65-F5344CB8AC3E}">
        <p14:creationId xmlns:p14="http://schemas.microsoft.com/office/powerpoint/2010/main" val="8997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4062" y="261412"/>
            <a:ext cx="8996230" cy="1068176"/>
          </a:xfrm>
          <a:prstGeom prst="rect">
            <a:avLst/>
          </a:prstGeom>
        </p:spPr>
        <p:txBody>
          <a:bodyPr anchor="b"/>
          <a:lstStyle>
            <a:lvl1pPr algn="l">
              <a:defRPr sz="3600" b="0" cap="all" baseline="0">
                <a:solidFill>
                  <a:schemeClr val="accent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44062" y="1332364"/>
            <a:ext cx="8996230" cy="4582300"/>
          </a:xfrm>
          <a:prstGeom prst="rect">
            <a:avLst/>
          </a:prstGeom>
        </p:spPr>
        <p:txBody>
          <a:bodyPr/>
          <a:lstStyle>
            <a:lvl1pPr marL="231775" indent="-231775">
              <a:lnSpc>
                <a:spcPct val="90000"/>
              </a:lnSpc>
              <a:spcBef>
                <a:spcPts val="600"/>
              </a:spcBef>
              <a:spcAft>
                <a:spcPts val="300"/>
              </a:spcAft>
              <a:buFont typeface="Arial" panose="020B0604020202020204" pitchFamily="34" charset="0"/>
              <a:buChar char="•"/>
              <a:defRPr sz="2400">
                <a:solidFill>
                  <a:schemeClr val="bg2"/>
                </a:solidFill>
                <a:latin typeface="Trebuchet MS" pitchFamily="34" charset="0"/>
              </a:defRPr>
            </a:lvl1pPr>
            <a:lvl2pPr marL="742950" indent="-285750">
              <a:lnSpc>
                <a:spcPct val="90000"/>
              </a:lnSpc>
              <a:spcBef>
                <a:spcPts val="600"/>
              </a:spcBef>
              <a:spcAft>
                <a:spcPts val="300"/>
              </a:spcAft>
              <a:buFont typeface="Arial" panose="020B0604020202020204" pitchFamily="34" charset="0"/>
              <a:buChar char="•"/>
              <a:defRPr sz="2000">
                <a:solidFill>
                  <a:schemeClr val="bg2"/>
                </a:solidFill>
                <a:latin typeface="Trebuchet MS" pitchFamily="34" charset="0"/>
              </a:defRPr>
            </a:lvl2pPr>
            <a:lvl3pPr>
              <a:spcBef>
                <a:spcPts val="600"/>
              </a:spcBef>
              <a:spcAft>
                <a:spcPts val="300"/>
              </a:spcAft>
              <a:buFont typeface="Wingdings" pitchFamily="2" charset="2"/>
              <a:buChar char="§"/>
              <a:defRPr sz="1600">
                <a:solidFill>
                  <a:schemeClr val="bg2"/>
                </a:solidFill>
                <a:latin typeface="Trebuchet MS" pitchFamily="34" charset="0"/>
              </a:defRPr>
            </a:lvl3pPr>
            <a:lvl4pPr>
              <a:spcBef>
                <a:spcPts val="600"/>
              </a:spcBef>
              <a:spcAft>
                <a:spcPts val="300"/>
              </a:spcAft>
              <a:buFont typeface="Trebuchet MS" pitchFamily="34" charset="0"/>
              <a:buChar char="—"/>
              <a:defRPr sz="1200">
                <a:solidFill>
                  <a:schemeClr val="bg2"/>
                </a:solidFill>
                <a:latin typeface="Trebuchet MS" pitchFamily="34" charset="0"/>
              </a:defRPr>
            </a:lvl4pPr>
            <a:lvl5pPr>
              <a:spcBef>
                <a:spcPts val="600"/>
              </a:spcBef>
              <a:spcAft>
                <a:spcPts val="300"/>
              </a:spcAft>
              <a:buFont typeface="Wingdings" pitchFamily="2" charset="2"/>
              <a:buChar char="§"/>
              <a:defRPr sz="1200">
                <a:solidFill>
                  <a:schemeClr val="bg2"/>
                </a:solidFill>
                <a:latin typeface="Trebuchet MS" pitchFamily="34" charset="0"/>
              </a:defRPr>
            </a:lvl5pPr>
          </a:lstStyle>
          <a:p>
            <a:pPr lvl="0"/>
            <a:r>
              <a:rPr lang="en-US" smtClean="0"/>
              <a:t>Click to edit Master text styles</a:t>
            </a:r>
          </a:p>
          <a:p>
            <a:pPr lvl="1"/>
            <a:r>
              <a:rPr lang="en-US" smtClean="0"/>
              <a:t>Second level</a:t>
            </a:r>
          </a:p>
        </p:txBody>
      </p:sp>
      <p:sp>
        <p:nvSpPr>
          <p:cNvPr id="103" name="Rectangle 102"/>
          <p:cNvSpPr/>
          <p:nvPr/>
        </p:nvSpPr>
        <p:spPr>
          <a:xfrm>
            <a:off x="0" y="-17486"/>
            <a:ext cx="964460" cy="6189686"/>
          </a:xfrm>
          <a:prstGeom prst="rect">
            <a:avLst/>
          </a:prstGeom>
          <a:solidFill>
            <a:srgbClr val="80828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FFFFFF"/>
              </a:solidFill>
              <a:effectLst/>
              <a:uLnTx/>
              <a:uFillTx/>
              <a:latin typeface="Trebuchet MS"/>
              <a:ea typeface="MS PGothic" pitchFamily="34" charset="-128"/>
            </a:endParaRPr>
          </a:p>
        </p:txBody>
      </p:sp>
      <p:sp>
        <p:nvSpPr>
          <p:cNvPr id="104" name="Freeform 1683"/>
          <p:cNvSpPr>
            <a:spLocks/>
          </p:cNvSpPr>
          <p:nvPr/>
        </p:nvSpPr>
        <p:spPr bwMode="auto">
          <a:xfrm rot="16200000">
            <a:off x="-38319" y="5908287"/>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6474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5" name="Freeform 1684"/>
          <p:cNvSpPr>
            <a:spLocks/>
          </p:cNvSpPr>
          <p:nvPr/>
        </p:nvSpPr>
        <p:spPr bwMode="auto">
          <a:xfrm rot="16200000">
            <a:off x="-38319" y="563012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FFFFFF"/>
              </a:solidFill>
              <a:effectLst/>
              <a:uLnTx/>
              <a:uFillTx/>
              <a:latin typeface="Trebuchet MS"/>
            </a:endParaRPr>
          </a:p>
        </p:txBody>
      </p:sp>
      <p:sp>
        <p:nvSpPr>
          <p:cNvPr id="106" name="Freeform 1686"/>
          <p:cNvSpPr>
            <a:spLocks/>
          </p:cNvSpPr>
          <p:nvPr/>
        </p:nvSpPr>
        <p:spPr bwMode="auto">
          <a:xfrm rot="16200000">
            <a:off x="-36899" y="5350544"/>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BE1E2D"/>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7" name="Freeform 1687"/>
          <p:cNvSpPr>
            <a:spLocks/>
          </p:cNvSpPr>
          <p:nvPr/>
        </p:nvSpPr>
        <p:spPr bwMode="auto">
          <a:xfrm rot="16200000">
            <a:off x="-38319" y="4792801"/>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A206A"/>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8" name="Freeform 1688"/>
          <p:cNvSpPr>
            <a:spLocks/>
          </p:cNvSpPr>
          <p:nvPr/>
        </p:nvSpPr>
        <p:spPr bwMode="auto">
          <a:xfrm rot="16200000">
            <a:off x="-38319" y="4514640"/>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9E1E62"/>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9" name="Freeform 1689"/>
          <p:cNvSpPr>
            <a:spLocks/>
          </p:cNvSpPr>
          <p:nvPr/>
        </p:nvSpPr>
        <p:spPr bwMode="auto">
          <a:xfrm rot="16200000">
            <a:off x="-36899" y="5072383"/>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F05A2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0" name="Freeform 1690"/>
          <p:cNvSpPr>
            <a:spLocks/>
          </p:cNvSpPr>
          <p:nvPr/>
        </p:nvSpPr>
        <p:spPr bwMode="auto">
          <a:xfrm rot="16200000">
            <a:off x="-36899" y="423506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2A388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1" name="Freeform 1691"/>
          <p:cNvSpPr>
            <a:spLocks/>
          </p:cNvSpPr>
          <p:nvPr/>
        </p:nvSpPr>
        <p:spPr bwMode="auto">
          <a:xfrm rot="16200000">
            <a:off x="-38319" y="3677318"/>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00ADE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2" name="Freeform 1692"/>
          <p:cNvSpPr>
            <a:spLocks/>
          </p:cNvSpPr>
          <p:nvPr/>
        </p:nvSpPr>
        <p:spPr bwMode="auto">
          <a:xfrm rot="16200000">
            <a:off x="-38319" y="339915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3" name="Freeform 1693"/>
          <p:cNvSpPr>
            <a:spLocks/>
          </p:cNvSpPr>
          <p:nvPr/>
        </p:nvSpPr>
        <p:spPr bwMode="auto">
          <a:xfrm rot="16200000">
            <a:off x="-36899" y="3956899"/>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1B75B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4" name="Freeform 1845"/>
          <p:cNvSpPr>
            <a:spLocks/>
          </p:cNvSpPr>
          <p:nvPr/>
        </p:nvSpPr>
        <p:spPr bwMode="auto">
          <a:xfrm rot="16200000">
            <a:off x="445627" y="562870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solidFill>
            <a:srgbClr val="AAABAC"/>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5" name="Freeform 1846"/>
          <p:cNvSpPr>
            <a:spLocks/>
          </p:cNvSpPr>
          <p:nvPr/>
        </p:nvSpPr>
        <p:spPr bwMode="auto">
          <a:xfrm rot="16200000">
            <a:off x="447047" y="5349125"/>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F05A2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6" name="Freeform 1847"/>
          <p:cNvSpPr>
            <a:spLocks/>
          </p:cNvSpPr>
          <p:nvPr/>
        </p:nvSpPr>
        <p:spPr bwMode="auto">
          <a:xfrm rot="16200000">
            <a:off x="445627" y="5906868"/>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7" name="Freeform 1848"/>
          <p:cNvSpPr>
            <a:spLocks/>
          </p:cNvSpPr>
          <p:nvPr/>
        </p:nvSpPr>
        <p:spPr bwMode="auto">
          <a:xfrm rot="16200000">
            <a:off x="447047" y="5070963"/>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F7931D"/>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8" name="Freeform 1849"/>
          <p:cNvSpPr>
            <a:spLocks/>
          </p:cNvSpPr>
          <p:nvPr/>
        </p:nvSpPr>
        <p:spPr bwMode="auto">
          <a:xfrm rot="16200000">
            <a:off x="445627" y="451322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solidFill>
            <a:srgbClr val="EC008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9" name="Freeform 1850"/>
          <p:cNvSpPr>
            <a:spLocks/>
          </p:cNvSpPr>
          <p:nvPr/>
        </p:nvSpPr>
        <p:spPr bwMode="auto">
          <a:xfrm rot="16200000">
            <a:off x="447047" y="4233641"/>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1B75B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0" name="Freeform 1851"/>
          <p:cNvSpPr>
            <a:spLocks/>
          </p:cNvSpPr>
          <p:nvPr/>
        </p:nvSpPr>
        <p:spPr bwMode="auto">
          <a:xfrm rot="16200000">
            <a:off x="445627" y="4791382"/>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9E1E62"/>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1" name="Freeform 1852"/>
          <p:cNvSpPr>
            <a:spLocks/>
          </p:cNvSpPr>
          <p:nvPr/>
        </p:nvSpPr>
        <p:spPr bwMode="auto">
          <a:xfrm rot="16200000">
            <a:off x="447047" y="3955479"/>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00ADE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2" name="Freeform 1855"/>
          <p:cNvSpPr>
            <a:spLocks/>
          </p:cNvSpPr>
          <p:nvPr/>
        </p:nvSpPr>
        <p:spPr bwMode="auto">
          <a:xfrm rot="16200000">
            <a:off x="445627" y="3675898"/>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59CFF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3" name="Freeform 1679"/>
          <p:cNvSpPr>
            <a:spLocks/>
          </p:cNvSpPr>
          <p:nvPr/>
        </p:nvSpPr>
        <p:spPr bwMode="auto">
          <a:xfrm rot="16200000">
            <a:off x="-38319" y="-229175"/>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6474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4" name="Freeform 1840"/>
          <p:cNvSpPr>
            <a:spLocks/>
          </p:cNvSpPr>
          <p:nvPr/>
        </p:nvSpPr>
        <p:spPr bwMode="auto">
          <a:xfrm rot="16200000">
            <a:off x="447047" y="48987"/>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5" name="Freeform 1843"/>
          <p:cNvSpPr>
            <a:spLocks/>
          </p:cNvSpPr>
          <p:nvPr/>
        </p:nvSpPr>
        <p:spPr bwMode="auto">
          <a:xfrm rot="16200000">
            <a:off x="445627" y="-230594"/>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6" name="Freeform 1690"/>
          <p:cNvSpPr>
            <a:spLocks/>
          </p:cNvSpPr>
          <p:nvPr/>
        </p:nvSpPr>
        <p:spPr bwMode="auto">
          <a:xfrm rot="16200000">
            <a:off x="-36899" y="3678738"/>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00673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7" name="Freeform 1691"/>
          <p:cNvSpPr>
            <a:spLocks/>
          </p:cNvSpPr>
          <p:nvPr/>
        </p:nvSpPr>
        <p:spPr bwMode="auto">
          <a:xfrm rot="16200000">
            <a:off x="-38319" y="312099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8" name="Freeform 1693"/>
          <p:cNvSpPr>
            <a:spLocks/>
          </p:cNvSpPr>
          <p:nvPr/>
        </p:nvSpPr>
        <p:spPr bwMode="auto">
          <a:xfrm rot="16200000">
            <a:off x="-36899" y="3400577"/>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38B44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9" name="Freeform 1850"/>
          <p:cNvSpPr>
            <a:spLocks/>
          </p:cNvSpPr>
          <p:nvPr/>
        </p:nvSpPr>
        <p:spPr bwMode="auto">
          <a:xfrm rot="16200000">
            <a:off x="447047" y="3677319"/>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38B44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0" name="Freeform 1852"/>
          <p:cNvSpPr>
            <a:spLocks/>
          </p:cNvSpPr>
          <p:nvPr/>
        </p:nvSpPr>
        <p:spPr bwMode="auto">
          <a:xfrm rot="16200000">
            <a:off x="447047" y="3399157"/>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1" name="Freeform 1855"/>
          <p:cNvSpPr>
            <a:spLocks/>
          </p:cNvSpPr>
          <p:nvPr/>
        </p:nvSpPr>
        <p:spPr bwMode="auto">
          <a:xfrm rot="16200000">
            <a:off x="445627" y="3119576"/>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2" name="Rectangle 131"/>
          <p:cNvSpPr/>
          <p:nvPr/>
        </p:nvSpPr>
        <p:spPr>
          <a:xfrm>
            <a:off x="0" y="3280129"/>
            <a:ext cx="971321" cy="2914371"/>
          </a:xfrm>
          <a:prstGeom prst="rect">
            <a:avLst/>
          </a:prstGeom>
          <a:gradFill>
            <a:gsLst>
              <a:gs pos="100000">
                <a:srgbClr val="000000">
                  <a:alpha val="69000"/>
                </a:srgbClr>
              </a:gs>
              <a:gs pos="0">
                <a:srgbClr val="000000">
                  <a:alpha val="9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3" name="Rectangle 132"/>
          <p:cNvSpPr/>
          <p:nvPr/>
        </p:nvSpPr>
        <p:spPr>
          <a:xfrm flipV="1">
            <a:off x="0" y="-13974"/>
            <a:ext cx="971321" cy="991336"/>
          </a:xfrm>
          <a:prstGeom prst="rect">
            <a:avLst/>
          </a:prstGeom>
          <a:gradFill>
            <a:gsLst>
              <a:gs pos="100000">
                <a:srgbClr val="000000">
                  <a:alpha val="21000"/>
                </a:srgbClr>
              </a:gs>
              <a:gs pos="0">
                <a:srgbClr val="000000">
                  <a:alpha val="13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nvGrpSpPr>
          <p:cNvPr id="134" name="Group 133"/>
          <p:cNvGrpSpPr/>
          <p:nvPr/>
        </p:nvGrpSpPr>
        <p:grpSpPr>
          <a:xfrm>
            <a:off x="1" y="-264453"/>
            <a:ext cx="967891" cy="6690072"/>
            <a:chOff x="1" y="-264453"/>
            <a:chExt cx="967891" cy="6690072"/>
          </a:xfrm>
        </p:grpSpPr>
        <p:sp>
          <p:nvSpPr>
            <p:cNvPr id="135" name="Freeform 1674"/>
            <p:cNvSpPr>
              <a:spLocks/>
            </p:cNvSpPr>
            <p:nvPr userDrawn="1"/>
          </p:nvSpPr>
          <p:spPr bwMode="auto">
            <a:xfrm rot="16200000">
              <a:off x="-36898" y="5906195"/>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36" name="Freeform 1675"/>
            <p:cNvSpPr>
              <a:spLocks/>
            </p:cNvSpPr>
            <p:nvPr userDrawn="1"/>
          </p:nvSpPr>
          <p:spPr bwMode="auto">
            <a:xfrm rot="16200000">
              <a:off x="-38318" y="5348452"/>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0" name="Freeform 1676"/>
            <p:cNvSpPr>
              <a:spLocks/>
            </p:cNvSpPr>
            <p:nvPr userDrawn="1"/>
          </p:nvSpPr>
          <p:spPr bwMode="auto">
            <a:xfrm rot="16200000">
              <a:off x="-38318" y="507029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9" name="Freeform 1677"/>
            <p:cNvSpPr>
              <a:spLocks/>
            </p:cNvSpPr>
            <p:nvPr userDrawn="1"/>
          </p:nvSpPr>
          <p:spPr bwMode="auto">
            <a:xfrm rot="16200000">
              <a:off x="-36898" y="562803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5" name="Freeform 1678"/>
            <p:cNvSpPr>
              <a:spLocks/>
            </p:cNvSpPr>
            <p:nvPr userDrawn="1"/>
          </p:nvSpPr>
          <p:spPr bwMode="auto">
            <a:xfrm rot="16200000">
              <a:off x="-36898" y="479071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6" name="Freeform 1679"/>
            <p:cNvSpPr>
              <a:spLocks/>
            </p:cNvSpPr>
            <p:nvPr userDrawn="1"/>
          </p:nvSpPr>
          <p:spPr bwMode="auto">
            <a:xfrm rot="16200000">
              <a:off x="-38318" y="423296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7" name="Freeform 1680"/>
            <p:cNvSpPr>
              <a:spLocks/>
            </p:cNvSpPr>
            <p:nvPr userDrawn="1"/>
          </p:nvSpPr>
          <p:spPr bwMode="auto">
            <a:xfrm rot="16200000">
              <a:off x="-38318" y="395480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8" name="Freeform 1681"/>
            <p:cNvSpPr>
              <a:spLocks/>
            </p:cNvSpPr>
            <p:nvPr userDrawn="1"/>
          </p:nvSpPr>
          <p:spPr bwMode="auto">
            <a:xfrm rot="16200000">
              <a:off x="-36898" y="451254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9" name="Freeform 1682"/>
            <p:cNvSpPr>
              <a:spLocks/>
            </p:cNvSpPr>
            <p:nvPr userDrawn="1"/>
          </p:nvSpPr>
          <p:spPr bwMode="auto">
            <a:xfrm rot="16200000">
              <a:off x="-36898" y="3675226"/>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0" name="Freeform 1683"/>
            <p:cNvSpPr>
              <a:spLocks/>
            </p:cNvSpPr>
            <p:nvPr userDrawn="1"/>
          </p:nvSpPr>
          <p:spPr bwMode="auto">
            <a:xfrm rot="16200000">
              <a:off x="-38318" y="3117482"/>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1" name="Freeform 1684"/>
            <p:cNvSpPr>
              <a:spLocks/>
            </p:cNvSpPr>
            <p:nvPr userDrawn="1"/>
          </p:nvSpPr>
          <p:spPr bwMode="auto">
            <a:xfrm rot="16200000">
              <a:off x="-38318" y="283932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2" name="Freeform 1685"/>
            <p:cNvSpPr>
              <a:spLocks/>
            </p:cNvSpPr>
            <p:nvPr userDrawn="1"/>
          </p:nvSpPr>
          <p:spPr bwMode="auto">
            <a:xfrm rot="16200000">
              <a:off x="-36898" y="339706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3" name="Freeform 1686"/>
            <p:cNvSpPr>
              <a:spLocks/>
            </p:cNvSpPr>
            <p:nvPr userDrawn="1"/>
          </p:nvSpPr>
          <p:spPr bwMode="auto">
            <a:xfrm rot="16200000">
              <a:off x="-36898" y="2559739"/>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4" name="Freeform 1687"/>
            <p:cNvSpPr>
              <a:spLocks/>
            </p:cNvSpPr>
            <p:nvPr userDrawn="1"/>
          </p:nvSpPr>
          <p:spPr bwMode="auto">
            <a:xfrm rot="16200000">
              <a:off x="-38318" y="200199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5" name="Freeform 1688"/>
            <p:cNvSpPr>
              <a:spLocks/>
            </p:cNvSpPr>
            <p:nvPr userDrawn="1"/>
          </p:nvSpPr>
          <p:spPr bwMode="auto">
            <a:xfrm rot="16200000">
              <a:off x="-38318" y="1723835"/>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6" name="Freeform 1689"/>
            <p:cNvSpPr>
              <a:spLocks/>
            </p:cNvSpPr>
            <p:nvPr userDrawn="1"/>
          </p:nvSpPr>
          <p:spPr bwMode="auto">
            <a:xfrm rot="16200000">
              <a:off x="-36898" y="228157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7" name="Freeform 1690"/>
            <p:cNvSpPr>
              <a:spLocks/>
            </p:cNvSpPr>
            <p:nvPr userDrawn="1"/>
          </p:nvSpPr>
          <p:spPr bwMode="auto">
            <a:xfrm rot="16200000">
              <a:off x="-36898" y="1444255"/>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8" name="Freeform 1691"/>
            <p:cNvSpPr>
              <a:spLocks/>
            </p:cNvSpPr>
            <p:nvPr userDrawn="1"/>
          </p:nvSpPr>
          <p:spPr bwMode="auto">
            <a:xfrm rot="16200000">
              <a:off x="-38318" y="886513"/>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9" name="Freeform 1692"/>
            <p:cNvSpPr>
              <a:spLocks/>
            </p:cNvSpPr>
            <p:nvPr userDrawn="1"/>
          </p:nvSpPr>
          <p:spPr bwMode="auto">
            <a:xfrm rot="16200000">
              <a:off x="-38318" y="60835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0" name="Freeform 1693"/>
            <p:cNvSpPr>
              <a:spLocks/>
            </p:cNvSpPr>
            <p:nvPr userDrawn="1"/>
          </p:nvSpPr>
          <p:spPr bwMode="auto">
            <a:xfrm rot="16200000">
              <a:off x="-36898" y="116609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1" name="Freeform 1694"/>
            <p:cNvSpPr>
              <a:spLocks/>
            </p:cNvSpPr>
            <p:nvPr userDrawn="1"/>
          </p:nvSpPr>
          <p:spPr bwMode="auto">
            <a:xfrm rot="16200000">
              <a:off x="-36898" y="32877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2" name="Freeform 1695"/>
            <p:cNvSpPr>
              <a:spLocks/>
            </p:cNvSpPr>
            <p:nvPr userDrawn="1"/>
          </p:nvSpPr>
          <p:spPr bwMode="auto">
            <a:xfrm rot="16200000">
              <a:off x="-36898" y="-227553"/>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3" name="Freeform 1697"/>
            <p:cNvSpPr>
              <a:spLocks/>
            </p:cNvSpPr>
            <p:nvPr userDrawn="1"/>
          </p:nvSpPr>
          <p:spPr bwMode="auto">
            <a:xfrm rot="16200000">
              <a:off x="-36898" y="5060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4" name="Freeform 1834"/>
            <p:cNvSpPr>
              <a:spLocks/>
            </p:cNvSpPr>
            <p:nvPr userDrawn="1"/>
          </p:nvSpPr>
          <p:spPr bwMode="auto">
            <a:xfrm rot="16200000">
              <a:off x="447048" y="5904776"/>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5" name="Freeform 1836"/>
            <p:cNvSpPr>
              <a:spLocks/>
            </p:cNvSpPr>
            <p:nvPr userDrawn="1"/>
          </p:nvSpPr>
          <p:spPr bwMode="auto">
            <a:xfrm rot="16200000">
              <a:off x="447048" y="5626615"/>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6" name="Freeform 1837"/>
            <p:cNvSpPr>
              <a:spLocks/>
            </p:cNvSpPr>
            <p:nvPr userDrawn="1"/>
          </p:nvSpPr>
          <p:spPr bwMode="auto">
            <a:xfrm rot="16200000">
              <a:off x="445628" y="506887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7" name="Freeform 1838"/>
            <p:cNvSpPr>
              <a:spLocks/>
            </p:cNvSpPr>
            <p:nvPr userDrawn="1"/>
          </p:nvSpPr>
          <p:spPr bwMode="auto">
            <a:xfrm rot="16200000">
              <a:off x="447048" y="4789291"/>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8" name="Freeform 1839"/>
            <p:cNvSpPr>
              <a:spLocks/>
            </p:cNvSpPr>
            <p:nvPr userDrawn="1"/>
          </p:nvSpPr>
          <p:spPr bwMode="auto">
            <a:xfrm rot="16200000">
              <a:off x="445628" y="534703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9" name="Freeform 1840"/>
            <p:cNvSpPr>
              <a:spLocks/>
            </p:cNvSpPr>
            <p:nvPr userDrawn="1"/>
          </p:nvSpPr>
          <p:spPr bwMode="auto">
            <a:xfrm rot="16200000">
              <a:off x="447048" y="4511128"/>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0" name="Freeform 1841"/>
            <p:cNvSpPr>
              <a:spLocks/>
            </p:cNvSpPr>
            <p:nvPr userDrawn="1"/>
          </p:nvSpPr>
          <p:spPr bwMode="auto">
            <a:xfrm rot="16200000">
              <a:off x="445628" y="395338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1" name="Freeform 1842"/>
            <p:cNvSpPr>
              <a:spLocks/>
            </p:cNvSpPr>
            <p:nvPr userDrawn="1"/>
          </p:nvSpPr>
          <p:spPr bwMode="auto">
            <a:xfrm rot="16200000">
              <a:off x="447048" y="3673807"/>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2" name="Freeform 1843"/>
            <p:cNvSpPr>
              <a:spLocks/>
            </p:cNvSpPr>
            <p:nvPr userDrawn="1"/>
          </p:nvSpPr>
          <p:spPr bwMode="auto">
            <a:xfrm rot="16200000">
              <a:off x="445628" y="4231547"/>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3" name="Freeform 1844"/>
            <p:cNvSpPr>
              <a:spLocks/>
            </p:cNvSpPr>
            <p:nvPr userDrawn="1"/>
          </p:nvSpPr>
          <p:spPr bwMode="auto">
            <a:xfrm rot="16200000">
              <a:off x="447048" y="3395644"/>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4" name="Freeform 1845"/>
            <p:cNvSpPr>
              <a:spLocks/>
            </p:cNvSpPr>
            <p:nvPr userDrawn="1"/>
          </p:nvSpPr>
          <p:spPr bwMode="auto">
            <a:xfrm rot="16200000">
              <a:off x="445628" y="283790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5" name="Freeform 1846"/>
            <p:cNvSpPr>
              <a:spLocks/>
            </p:cNvSpPr>
            <p:nvPr userDrawn="1"/>
          </p:nvSpPr>
          <p:spPr bwMode="auto">
            <a:xfrm rot="16200000">
              <a:off x="447048" y="2558320"/>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6" name="Freeform 1847"/>
            <p:cNvSpPr>
              <a:spLocks/>
            </p:cNvSpPr>
            <p:nvPr userDrawn="1"/>
          </p:nvSpPr>
          <p:spPr bwMode="auto">
            <a:xfrm rot="16200000">
              <a:off x="445628" y="311606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7" name="Freeform 1848"/>
            <p:cNvSpPr>
              <a:spLocks/>
            </p:cNvSpPr>
            <p:nvPr userDrawn="1"/>
          </p:nvSpPr>
          <p:spPr bwMode="auto">
            <a:xfrm rot="16200000">
              <a:off x="447048" y="2280158"/>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8" name="Freeform 1849"/>
            <p:cNvSpPr>
              <a:spLocks/>
            </p:cNvSpPr>
            <p:nvPr userDrawn="1"/>
          </p:nvSpPr>
          <p:spPr bwMode="auto">
            <a:xfrm rot="16200000">
              <a:off x="445628" y="172241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9" name="Freeform 1850"/>
            <p:cNvSpPr>
              <a:spLocks/>
            </p:cNvSpPr>
            <p:nvPr userDrawn="1"/>
          </p:nvSpPr>
          <p:spPr bwMode="auto">
            <a:xfrm rot="16200000">
              <a:off x="447048" y="1442836"/>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0" name="Freeform 1851"/>
            <p:cNvSpPr>
              <a:spLocks/>
            </p:cNvSpPr>
            <p:nvPr userDrawn="1"/>
          </p:nvSpPr>
          <p:spPr bwMode="auto">
            <a:xfrm rot="16200000">
              <a:off x="445628" y="2000577"/>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1" name="Freeform 1852"/>
            <p:cNvSpPr>
              <a:spLocks/>
            </p:cNvSpPr>
            <p:nvPr userDrawn="1"/>
          </p:nvSpPr>
          <p:spPr bwMode="auto">
            <a:xfrm rot="16200000">
              <a:off x="447048" y="1164674"/>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2" name="Freeform 1853"/>
            <p:cNvSpPr>
              <a:spLocks/>
            </p:cNvSpPr>
            <p:nvPr userDrawn="1"/>
          </p:nvSpPr>
          <p:spPr bwMode="auto">
            <a:xfrm rot="16200000">
              <a:off x="445628" y="606932"/>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3" name="Freeform 1854"/>
            <p:cNvSpPr>
              <a:spLocks/>
            </p:cNvSpPr>
            <p:nvPr userDrawn="1"/>
          </p:nvSpPr>
          <p:spPr bwMode="auto">
            <a:xfrm rot="16200000">
              <a:off x="447048" y="327350"/>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4" name="Freeform 1855"/>
            <p:cNvSpPr>
              <a:spLocks/>
            </p:cNvSpPr>
            <p:nvPr userDrawn="1"/>
          </p:nvSpPr>
          <p:spPr bwMode="auto">
            <a:xfrm rot="16200000">
              <a:off x="445628" y="88509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5" name="Freeform 1856"/>
            <p:cNvSpPr>
              <a:spLocks/>
            </p:cNvSpPr>
            <p:nvPr userDrawn="1"/>
          </p:nvSpPr>
          <p:spPr bwMode="auto">
            <a:xfrm rot="16200000">
              <a:off x="447048" y="49189"/>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6" name="Freeform 1859"/>
            <p:cNvSpPr>
              <a:spLocks/>
            </p:cNvSpPr>
            <p:nvPr userDrawn="1"/>
          </p:nvSpPr>
          <p:spPr bwMode="auto">
            <a:xfrm rot="16200000">
              <a:off x="447048" y="-228973"/>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207" name="Group 206"/>
          <p:cNvGrpSpPr/>
          <p:nvPr/>
        </p:nvGrpSpPr>
        <p:grpSpPr>
          <a:xfrm rot="16200000">
            <a:off x="-1466697" y="1484954"/>
            <a:ext cx="3900573" cy="967177"/>
            <a:chOff x="1135063" y="-1804988"/>
            <a:chExt cx="3886200" cy="963613"/>
          </a:xfrm>
        </p:grpSpPr>
        <p:sp>
          <p:nvSpPr>
            <p:cNvPr id="208" name="Freeform 7105"/>
            <p:cNvSpPr>
              <a:spLocks/>
            </p:cNvSpPr>
            <p:nvPr userDrawn="1"/>
          </p:nvSpPr>
          <p:spPr bwMode="auto">
            <a:xfrm>
              <a:off x="1135063" y="-1804988"/>
              <a:ext cx="3886200" cy="963613"/>
            </a:xfrm>
            <a:custGeom>
              <a:avLst/>
              <a:gdLst>
                <a:gd name="T0" fmla="*/ 2099 w 2448"/>
                <a:gd name="T1" fmla="*/ 607 h 607"/>
                <a:gd name="T2" fmla="*/ 0 w 2448"/>
                <a:gd name="T3" fmla="*/ 607 h 607"/>
                <a:gd name="T4" fmla="*/ 351 w 2448"/>
                <a:gd name="T5" fmla="*/ 0 h 607"/>
                <a:gd name="T6" fmla="*/ 2448 w 2448"/>
                <a:gd name="T7" fmla="*/ 0 h 607"/>
                <a:gd name="T8" fmla="*/ 2099 w 2448"/>
                <a:gd name="T9" fmla="*/ 607 h 607"/>
              </a:gdLst>
              <a:ahLst/>
              <a:cxnLst>
                <a:cxn ang="0">
                  <a:pos x="T0" y="T1"/>
                </a:cxn>
                <a:cxn ang="0">
                  <a:pos x="T2" y="T3"/>
                </a:cxn>
                <a:cxn ang="0">
                  <a:pos x="T4" y="T5"/>
                </a:cxn>
                <a:cxn ang="0">
                  <a:pos x="T6" y="T7"/>
                </a:cxn>
                <a:cxn ang="0">
                  <a:pos x="T8" y="T9"/>
                </a:cxn>
              </a:cxnLst>
              <a:rect l="0" t="0" r="r" b="b"/>
              <a:pathLst>
                <a:path w="2448" h="607">
                  <a:moveTo>
                    <a:pt x="2099" y="607"/>
                  </a:moveTo>
                  <a:lnTo>
                    <a:pt x="0" y="607"/>
                  </a:lnTo>
                  <a:lnTo>
                    <a:pt x="351" y="0"/>
                  </a:lnTo>
                  <a:lnTo>
                    <a:pt x="2448" y="0"/>
                  </a:lnTo>
                  <a:lnTo>
                    <a:pt x="2099" y="607"/>
                  </a:lnTo>
                  <a:close/>
                </a:path>
              </a:pathLst>
            </a:custGeom>
            <a:solidFill>
              <a:srgbClr val="76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9" name="Freeform 7106"/>
            <p:cNvSpPr>
              <a:spLocks/>
            </p:cNvSpPr>
            <p:nvPr userDrawn="1"/>
          </p:nvSpPr>
          <p:spPr bwMode="auto">
            <a:xfrm>
              <a:off x="1590676" y="-1400176"/>
              <a:ext cx="323850" cy="427038"/>
            </a:xfrm>
            <a:custGeom>
              <a:avLst/>
              <a:gdLst>
                <a:gd name="T0" fmla="*/ 75 w 86"/>
                <a:gd name="T1" fmla="*/ 100 h 113"/>
                <a:gd name="T2" fmla="*/ 43 w 86"/>
                <a:gd name="T3" fmla="*/ 113 h 113"/>
                <a:gd name="T4" fmla="*/ 12 w 86"/>
                <a:gd name="T5" fmla="*/ 100 h 113"/>
                <a:gd name="T6" fmla="*/ 0 w 86"/>
                <a:gd name="T7" fmla="*/ 56 h 113"/>
                <a:gd name="T8" fmla="*/ 12 w 86"/>
                <a:gd name="T9" fmla="*/ 12 h 113"/>
                <a:gd name="T10" fmla="*/ 43 w 86"/>
                <a:gd name="T11" fmla="*/ 0 h 113"/>
                <a:gd name="T12" fmla="*/ 86 w 86"/>
                <a:gd name="T13" fmla="*/ 37 h 113"/>
                <a:gd name="T14" fmla="*/ 59 w 86"/>
                <a:gd name="T15" fmla="*/ 37 h 113"/>
                <a:gd name="T16" fmla="*/ 43 w 86"/>
                <a:gd name="T17" fmla="*/ 24 h 113"/>
                <a:gd name="T18" fmla="*/ 32 w 86"/>
                <a:gd name="T19" fmla="*/ 29 h 113"/>
                <a:gd name="T20" fmla="*/ 28 w 86"/>
                <a:gd name="T21" fmla="*/ 56 h 113"/>
                <a:gd name="T22" fmla="*/ 32 w 86"/>
                <a:gd name="T23" fmla="*/ 84 h 113"/>
                <a:gd name="T24" fmla="*/ 43 w 86"/>
                <a:gd name="T25" fmla="*/ 89 h 113"/>
                <a:gd name="T26" fmla="*/ 55 w 86"/>
                <a:gd name="T27" fmla="*/ 84 h 113"/>
                <a:gd name="T28" fmla="*/ 59 w 86"/>
                <a:gd name="T29" fmla="*/ 72 h 113"/>
                <a:gd name="T30" fmla="*/ 59 w 86"/>
                <a:gd name="T31" fmla="*/ 71 h 113"/>
                <a:gd name="T32" fmla="*/ 43 w 86"/>
                <a:gd name="T33" fmla="*/ 71 h 113"/>
                <a:gd name="T34" fmla="*/ 43 w 86"/>
                <a:gd name="T35" fmla="*/ 48 h 113"/>
                <a:gd name="T36" fmla="*/ 86 w 86"/>
                <a:gd name="T37" fmla="*/ 48 h 113"/>
                <a:gd name="T38" fmla="*/ 86 w 86"/>
                <a:gd name="T39" fmla="*/ 63 h 113"/>
                <a:gd name="T40" fmla="*/ 75 w 86"/>
                <a:gd name="T41"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113">
                  <a:moveTo>
                    <a:pt x="75" y="100"/>
                  </a:moveTo>
                  <a:cubicBezTo>
                    <a:pt x="66" y="110"/>
                    <a:pt x="55" y="113"/>
                    <a:pt x="43" y="113"/>
                  </a:cubicBezTo>
                  <a:cubicBezTo>
                    <a:pt x="30" y="113"/>
                    <a:pt x="20" y="109"/>
                    <a:pt x="12" y="100"/>
                  </a:cubicBezTo>
                  <a:cubicBezTo>
                    <a:pt x="0" y="89"/>
                    <a:pt x="0" y="73"/>
                    <a:pt x="0" y="56"/>
                  </a:cubicBezTo>
                  <a:cubicBezTo>
                    <a:pt x="0" y="40"/>
                    <a:pt x="0" y="24"/>
                    <a:pt x="12" y="12"/>
                  </a:cubicBezTo>
                  <a:cubicBezTo>
                    <a:pt x="20" y="4"/>
                    <a:pt x="29" y="0"/>
                    <a:pt x="43" y="0"/>
                  </a:cubicBezTo>
                  <a:cubicBezTo>
                    <a:pt x="71" y="0"/>
                    <a:pt x="84" y="18"/>
                    <a:pt x="86" y="37"/>
                  </a:cubicBezTo>
                  <a:cubicBezTo>
                    <a:pt x="59" y="37"/>
                    <a:pt x="59" y="37"/>
                    <a:pt x="59" y="37"/>
                  </a:cubicBezTo>
                  <a:cubicBezTo>
                    <a:pt x="56" y="28"/>
                    <a:pt x="52" y="24"/>
                    <a:pt x="43" y="24"/>
                  </a:cubicBezTo>
                  <a:cubicBezTo>
                    <a:pt x="38" y="24"/>
                    <a:pt x="34" y="26"/>
                    <a:pt x="32" y="29"/>
                  </a:cubicBezTo>
                  <a:cubicBezTo>
                    <a:pt x="29" y="32"/>
                    <a:pt x="28" y="36"/>
                    <a:pt x="28" y="56"/>
                  </a:cubicBezTo>
                  <a:cubicBezTo>
                    <a:pt x="28" y="77"/>
                    <a:pt x="29" y="81"/>
                    <a:pt x="32" y="84"/>
                  </a:cubicBezTo>
                  <a:cubicBezTo>
                    <a:pt x="34" y="87"/>
                    <a:pt x="38" y="89"/>
                    <a:pt x="43" y="89"/>
                  </a:cubicBezTo>
                  <a:cubicBezTo>
                    <a:pt x="48" y="89"/>
                    <a:pt x="52" y="87"/>
                    <a:pt x="55" y="84"/>
                  </a:cubicBezTo>
                  <a:cubicBezTo>
                    <a:pt x="58" y="81"/>
                    <a:pt x="59" y="77"/>
                    <a:pt x="59" y="72"/>
                  </a:cubicBezTo>
                  <a:cubicBezTo>
                    <a:pt x="59" y="71"/>
                    <a:pt x="59" y="71"/>
                    <a:pt x="59" y="71"/>
                  </a:cubicBezTo>
                  <a:cubicBezTo>
                    <a:pt x="43" y="71"/>
                    <a:pt x="43" y="71"/>
                    <a:pt x="43" y="71"/>
                  </a:cubicBezTo>
                  <a:cubicBezTo>
                    <a:pt x="43" y="48"/>
                    <a:pt x="43" y="48"/>
                    <a:pt x="43" y="48"/>
                  </a:cubicBezTo>
                  <a:cubicBezTo>
                    <a:pt x="86" y="48"/>
                    <a:pt x="86" y="48"/>
                    <a:pt x="86" y="48"/>
                  </a:cubicBezTo>
                  <a:cubicBezTo>
                    <a:pt x="86" y="63"/>
                    <a:pt x="86" y="63"/>
                    <a:pt x="86" y="63"/>
                  </a:cubicBezTo>
                  <a:cubicBezTo>
                    <a:pt x="86" y="81"/>
                    <a:pt x="84" y="92"/>
                    <a:pt x="75"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2" name="Freeform 7107"/>
            <p:cNvSpPr>
              <a:spLocks noEditPoints="1"/>
            </p:cNvSpPr>
            <p:nvPr userDrawn="1"/>
          </p:nvSpPr>
          <p:spPr bwMode="auto">
            <a:xfrm>
              <a:off x="1989138" y="-1397001"/>
              <a:ext cx="307975" cy="419100"/>
            </a:xfrm>
            <a:custGeom>
              <a:avLst/>
              <a:gdLst>
                <a:gd name="T0" fmla="*/ 44 w 82"/>
                <a:gd name="T1" fmla="*/ 71 h 111"/>
                <a:gd name="T2" fmla="*/ 27 w 82"/>
                <a:gd name="T3" fmla="*/ 71 h 111"/>
                <a:gd name="T4" fmla="*/ 27 w 82"/>
                <a:gd name="T5" fmla="*/ 111 h 111"/>
                <a:gd name="T6" fmla="*/ 0 w 82"/>
                <a:gd name="T7" fmla="*/ 111 h 111"/>
                <a:gd name="T8" fmla="*/ 0 w 82"/>
                <a:gd name="T9" fmla="*/ 0 h 111"/>
                <a:gd name="T10" fmla="*/ 44 w 82"/>
                <a:gd name="T11" fmla="*/ 0 h 111"/>
                <a:gd name="T12" fmla="*/ 82 w 82"/>
                <a:gd name="T13" fmla="*/ 35 h 111"/>
                <a:gd name="T14" fmla="*/ 44 w 82"/>
                <a:gd name="T15" fmla="*/ 71 h 111"/>
                <a:gd name="T16" fmla="*/ 43 w 82"/>
                <a:gd name="T17" fmla="*/ 24 h 111"/>
                <a:gd name="T18" fmla="*/ 27 w 82"/>
                <a:gd name="T19" fmla="*/ 24 h 111"/>
                <a:gd name="T20" fmla="*/ 27 w 82"/>
                <a:gd name="T21" fmla="*/ 47 h 111"/>
                <a:gd name="T22" fmla="*/ 43 w 82"/>
                <a:gd name="T23" fmla="*/ 47 h 111"/>
                <a:gd name="T24" fmla="*/ 55 w 82"/>
                <a:gd name="T25" fmla="*/ 35 h 111"/>
                <a:gd name="T26" fmla="*/ 43 w 82"/>
                <a:gd name="T27"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11">
                  <a:moveTo>
                    <a:pt x="44" y="71"/>
                  </a:moveTo>
                  <a:cubicBezTo>
                    <a:pt x="27" y="71"/>
                    <a:pt x="27" y="71"/>
                    <a:pt x="27" y="71"/>
                  </a:cubicBezTo>
                  <a:cubicBezTo>
                    <a:pt x="27" y="111"/>
                    <a:pt x="27" y="111"/>
                    <a:pt x="27" y="111"/>
                  </a:cubicBezTo>
                  <a:cubicBezTo>
                    <a:pt x="0" y="111"/>
                    <a:pt x="0" y="111"/>
                    <a:pt x="0" y="111"/>
                  </a:cubicBezTo>
                  <a:cubicBezTo>
                    <a:pt x="0" y="0"/>
                    <a:pt x="0" y="0"/>
                    <a:pt x="0" y="0"/>
                  </a:cubicBezTo>
                  <a:cubicBezTo>
                    <a:pt x="44" y="0"/>
                    <a:pt x="44" y="0"/>
                    <a:pt x="44" y="0"/>
                  </a:cubicBezTo>
                  <a:cubicBezTo>
                    <a:pt x="69" y="0"/>
                    <a:pt x="82" y="17"/>
                    <a:pt x="82" y="35"/>
                  </a:cubicBezTo>
                  <a:cubicBezTo>
                    <a:pt x="82" y="54"/>
                    <a:pt x="69" y="71"/>
                    <a:pt x="44" y="71"/>
                  </a:cubicBezTo>
                  <a:close/>
                  <a:moveTo>
                    <a:pt x="43" y="24"/>
                  </a:moveTo>
                  <a:cubicBezTo>
                    <a:pt x="27" y="24"/>
                    <a:pt x="27" y="24"/>
                    <a:pt x="27" y="24"/>
                  </a:cubicBezTo>
                  <a:cubicBezTo>
                    <a:pt x="27" y="47"/>
                    <a:pt x="27" y="47"/>
                    <a:pt x="27" y="47"/>
                  </a:cubicBezTo>
                  <a:cubicBezTo>
                    <a:pt x="43" y="47"/>
                    <a:pt x="43" y="47"/>
                    <a:pt x="43" y="47"/>
                  </a:cubicBezTo>
                  <a:cubicBezTo>
                    <a:pt x="50" y="47"/>
                    <a:pt x="55" y="41"/>
                    <a:pt x="55" y="35"/>
                  </a:cubicBezTo>
                  <a:cubicBezTo>
                    <a:pt x="55" y="30"/>
                    <a:pt x="50"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3" name="Freeform 7108"/>
            <p:cNvSpPr>
              <a:spLocks/>
            </p:cNvSpPr>
            <p:nvPr userDrawn="1"/>
          </p:nvSpPr>
          <p:spPr bwMode="auto">
            <a:xfrm>
              <a:off x="2354263" y="-1397001"/>
              <a:ext cx="319088" cy="423863"/>
            </a:xfrm>
            <a:custGeom>
              <a:avLst/>
              <a:gdLst>
                <a:gd name="T0" fmla="*/ 42 w 85"/>
                <a:gd name="T1" fmla="*/ 112 h 112"/>
                <a:gd name="T2" fmla="*/ 0 w 85"/>
                <a:gd name="T3" fmla="*/ 72 h 112"/>
                <a:gd name="T4" fmla="*/ 0 w 85"/>
                <a:gd name="T5" fmla="*/ 0 h 112"/>
                <a:gd name="T6" fmla="*/ 28 w 85"/>
                <a:gd name="T7" fmla="*/ 0 h 112"/>
                <a:gd name="T8" fmla="*/ 28 w 85"/>
                <a:gd name="T9" fmla="*/ 71 h 112"/>
                <a:gd name="T10" fmla="*/ 42 w 85"/>
                <a:gd name="T11" fmla="*/ 88 h 112"/>
                <a:gd name="T12" fmla="*/ 57 w 85"/>
                <a:gd name="T13" fmla="*/ 71 h 112"/>
                <a:gd name="T14" fmla="*/ 57 w 85"/>
                <a:gd name="T15" fmla="*/ 0 h 112"/>
                <a:gd name="T16" fmla="*/ 85 w 85"/>
                <a:gd name="T17" fmla="*/ 0 h 112"/>
                <a:gd name="T18" fmla="*/ 85 w 85"/>
                <a:gd name="T19" fmla="*/ 72 h 112"/>
                <a:gd name="T20" fmla="*/ 42 w 85"/>
                <a:gd name="T2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2">
                  <a:moveTo>
                    <a:pt x="42" y="112"/>
                  </a:moveTo>
                  <a:cubicBezTo>
                    <a:pt x="19" y="112"/>
                    <a:pt x="0" y="96"/>
                    <a:pt x="0" y="72"/>
                  </a:cubicBezTo>
                  <a:cubicBezTo>
                    <a:pt x="0" y="0"/>
                    <a:pt x="0" y="0"/>
                    <a:pt x="0" y="0"/>
                  </a:cubicBezTo>
                  <a:cubicBezTo>
                    <a:pt x="28" y="0"/>
                    <a:pt x="28" y="0"/>
                    <a:pt x="28" y="0"/>
                  </a:cubicBezTo>
                  <a:cubicBezTo>
                    <a:pt x="28" y="71"/>
                    <a:pt x="28" y="71"/>
                    <a:pt x="28" y="71"/>
                  </a:cubicBezTo>
                  <a:cubicBezTo>
                    <a:pt x="28" y="82"/>
                    <a:pt x="33" y="88"/>
                    <a:pt x="42" y="88"/>
                  </a:cubicBezTo>
                  <a:cubicBezTo>
                    <a:pt x="51" y="88"/>
                    <a:pt x="57" y="82"/>
                    <a:pt x="57" y="71"/>
                  </a:cubicBezTo>
                  <a:cubicBezTo>
                    <a:pt x="57" y="0"/>
                    <a:pt x="57" y="0"/>
                    <a:pt x="57" y="0"/>
                  </a:cubicBezTo>
                  <a:cubicBezTo>
                    <a:pt x="85" y="0"/>
                    <a:pt x="85" y="0"/>
                    <a:pt x="85" y="0"/>
                  </a:cubicBezTo>
                  <a:cubicBezTo>
                    <a:pt x="85" y="72"/>
                    <a:pt x="85" y="72"/>
                    <a:pt x="85" y="72"/>
                  </a:cubicBezTo>
                  <a:cubicBezTo>
                    <a:pt x="85" y="96"/>
                    <a:pt x="65" y="112"/>
                    <a:pt x="42"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4" name="Freeform 7109"/>
            <p:cNvSpPr>
              <a:spLocks/>
            </p:cNvSpPr>
            <p:nvPr userDrawn="1"/>
          </p:nvSpPr>
          <p:spPr bwMode="auto">
            <a:xfrm>
              <a:off x="2809876" y="-1397001"/>
              <a:ext cx="115888" cy="173038"/>
            </a:xfrm>
            <a:custGeom>
              <a:avLst/>
              <a:gdLst>
                <a:gd name="T0" fmla="*/ 42 w 73"/>
                <a:gd name="T1" fmla="*/ 10 h 109"/>
                <a:gd name="T2" fmla="*/ 42 w 73"/>
                <a:gd name="T3" fmla="*/ 109 h 109"/>
                <a:gd name="T4" fmla="*/ 30 w 73"/>
                <a:gd name="T5" fmla="*/ 109 h 109"/>
                <a:gd name="T6" fmla="*/ 30 w 73"/>
                <a:gd name="T7" fmla="*/ 10 h 109"/>
                <a:gd name="T8" fmla="*/ 0 w 73"/>
                <a:gd name="T9" fmla="*/ 10 h 109"/>
                <a:gd name="T10" fmla="*/ 0 w 73"/>
                <a:gd name="T11" fmla="*/ 0 h 109"/>
                <a:gd name="T12" fmla="*/ 73 w 73"/>
                <a:gd name="T13" fmla="*/ 0 h 109"/>
                <a:gd name="T14" fmla="*/ 73 w 73"/>
                <a:gd name="T15" fmla="*/ 10 h 109"/>
                <a:gd name="T16" fmla="*/ 42 w 73"/>
                <a:gd name="T17"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9">
                  <a:moveTo>
                    <a:pt x="42" y="10"/>
                  </a:moveTo>
                  <a:lnTo>
                    <a:pt x="42" y="109"/>
                  </a:lnTo>
                  <a:lnTo>
                    <a:pt x="30" y="109"/>
                  </a:lnTo>
                  <a:lnTo>
                    <a:pt x="30" y="10"/>
                  </a:lnTo>
                  <a:lnTo>
                    <a:pt x="0" y="10"/>
                  </a:lnTo>
                  <a:lnTo>
                    <a:pt x="0" y="0"/>
                  </a:lnTo>
                  <a:lnTo>
                    <a:pt x="73" y="0"/>
                  </a:lnTo>
                  <a:lnTo>
                    <a:pt x="73" y="1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5" name="Freeform 7110"/>
            <p:cNvSpPr>
              <a:spLocks/>
            </p:cNvSpPr>
            <p:nvPr userDrawn="1"/>
          </p:nvSpPr>
          <p:spPr bwMode="auto">
            <a:xfrm>
              <a:off x="2963863" y="-1397001"/>
              <a:ext cx="107950" cy="173038"/>
            </a:xfrm>
            <a:custGeom>
              <a:avLst/>
              <a:gdLst>
                <a:gd name="T0" fmla="*/ 0 w 68"/>
                <a:gd name="T1" fmla="*/ 109 h 109"/>
                <a:gd name="T2" fmla="*/ 0 w 68"/>
                <a:gd name="T3" fmla="*/ 0 h 109"/>
                <a:gd name="T4" fmla="*/ 68 w 68"/>
                <a:gd name="T5" fmla="*/ 0 h 109"/>
                <a:gd name="T6" fmla="*/ 68 w 68"/>
                <a:gd name="T7" fmla="*/ 10 h 109"/>
                <a:gd name="T8" fmla="*/ 12 w 68"/>
                <a:gd name="T9" fmla="*/ 10 h 109"/>
                <a:gd name="T10" fmla="*/ 12 w 68"/>
                <a:gd name="T11" fmla="*/ 48 h 109"/>
                <a:gd name="T12" fmla="*/ 61 w 68"/>
                <a:gd name="T13" fmla="*/ 48 h 109"/>
                <a:gd name="T14" fmla="*/ 61 w 68"/>
                <a:gd name="T15" fmla="*/ 59 h 109"/>
                <a:gd name="T16" fmla="*/ 12 w 68"/>
                <a:gd name="T17" fmla="*/ 59 h 109"/>
                <a:gd name="T18" fmla="*/ 12 w 68"/>
                <a:gd name="T19" fmla="*/ 98 h 109"/>
                <a:gd name="T20" fmla="*/ 68 w 68"/>
                <a:gd name="T21" fmla="*/ 98 h 109"/>
                <a:gd name="T22" fmla="*/ 68 w 68"/>
                <a:gd name="T23" fmla="*/ 109 h 109"/>
                <a:gd name="T24" fmla="*/ 0 w 68"/>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0" y="109"/>
                  </a:moveTo>
                  <a:lnTo>
                    <a:pt x="0" y="0"/>
                  </a:lnTo>
                  <a:lnTo>
                    <a:pt x="68" y="0"/>
                  </a:lnTo>
                  <a:lnTo>
                    <a:pt x="68" y="10"/>
                  </a:lnTo>
                  <a:lnTo>
                    <a:pt x="12" y="10"/>
                  </a:lnTo>
                  <a:lnTo>
                    <a:pt x="12" y="48"/>
                  </a:lnTo>
                  <a:lnTo>
                    <a:pt x="61" y="48"/>
                  </a:lnTo>
                  <a:lnTo>
                    <a:pt x="61" y="59"/>
                  </a:lnTo>
                  <a:lnTo>
                    <a:pt x="12" y="59"/>
                  </a:lnTo>
                  <a:lnTo>
                    <a:pt x="12" y="98"/>
                  </a:lnTo>
                  <a:lnTo>
                    <a:pt x="68" y="98"/>
                  </a:lnTo>
                  <a:lnTo>
                    <a:pt x="68"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6" name="Freeform 7111"/>
            <p:cNvSpPr>
              <a:spLocks/>
            </p:cNvSpPr>
            <p:nvPr userDrawn="1"/>
          </p:nvSpPr>
          <p:spPr bwMode="auto">
            <a:xfrm>
              <a:off x="3101976" y="-1400176"/>
              <a:ext cx="125413" cy="176213"/>
            </a:xfrm>
            <a:custGeom>
              <a:avLst/>
              <a:gdLst>
                <a:gd name="T0" fmla="*/ 17 w 33"/>
                <a:gd name="T1" fmla="*/ 47 h 47"/>
                <a:gd name="T2" fmla="*/ 5 w 33"/>
                <a:gd name="T3" fmla="*/ 42 h 47"/>
                <a:gd name="T4" fmla="*/ 0 w 33"/>
                <a:gd name="T5" fmla="*/ 24 h 47"/>
                <a:gd name="T6" fmla="*/ 5 w 33"/>
                <a:gd name="T7" fmla="*/ 5 h 47"/>
                <a:gd name="T8" fmla="*/ 17 w 33"/>
                <a:gd name="T9" fmla="*/ 0 h 47"/>
                <a:gd name="T10" fmla="*/ 33 w 33"/>
                <a:gd name="T11" fmla="*/ 14 h 47"/>
                <a:gd name="T12" fmla="*/ 28 w 33"/>
                <a:gd name="T13" fmla="*/ 14 h 47"/>
                <a:gd name="T14" fmla="*/ 17 w 33"/>
                <a:gd name="T15" fmla="*/ 5 h 47"/>
                <a:gd name="T16" fmla="*/ 9 w 33"/>
                <a:gd name="T17" fmla="*/ 8 h 47"/>
                <a:gd name="T18" fmla="*/ 5 w 33"/>
                <a:gd name="T19" fmla="*/ 24 h 47"/>
                <a:gd name="T20" fmla="*/ 9 w 33"/>
                <a:gd name="T21" fmla="*/ 40 h 47"/>
                <a:gd name="T22" fmla="*/ 17 w 33"/>
                <a:gd name="T23" fmla="*/ 43 h 47"/>
                <a:gd name="T24" fmla="*/ 28 w 33"/>
                <a:gd name="T25" fmla="*/ 33 h 47"/>
                <a:gd name="T26" fmla="*/ 33 w 33"/>
                <a:gd name="T27" fmla="*/ 33 h 47"/>
                <a:gd name="T28" fmla="*/ 17 w 33"/>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7">
                  <a:moveTo>
                    <a:pt x="17" y="47"/>
                  </a:moveTo>
                  <a:cubicBezTo>
                    <a:pt x="12" y="47"/>
                    <a:pt x="8" y="46"/>
                    <a:pt x="5" y="42"/>
                  </a:cubicBezTo>
                  <a:cubicBezTo>
                    <a:pt x="0" y="38"/>
                    <a:pt x="0" y="34"/>
                    <a:pt x="0" y="24"/>
                  </a:cubicBezTo>
                  <a:cubicBezTo>
                    <a:pt x="0" y="14"/>
                    <a:pt x="0" y="9"/>
                    <a:pt x="5" y="5"/>
                  </a:cubicBezTo>
                  <a:cubicBezTo>
                    <a:pt x="8" y="2"/>
                    <a:pt x="12" y="0"/>
                    <a:pt x="17" y="0"/>
                  </a:cubicBezTo>
                  <a:cubicBezTo>
                    <a:pt x="25" y="0"/>
                    <a:pt x="31" y="5"/>
                    <a:pt x="33" y="14"/>
                  </a:cubicBezTo>
                  <a:cubicBezTo>
                    <a:pt x="28" y="14"/>
                    <a:pt x="28" y="14"/>
                    <a:pt x="28" y="14"/>
                  </a:cubicBezTo>
                  <a:cubicBezTo>
                    <a:pt x="26" y="8"/>
                    <a:pt x="22" y="5"/>
                    <a:pt x="17" y="5"/>
                  </a:cubicBezTo>
                  <a:cubicBezTo>
                    <a:pt x="14" y="5"/>
                    <a:pt x="11" y="6"/>
                    <a:pt x="9" y="8"/>
                  </a:cubicBezTo>
                  <a:cubicBezTo>
                    <a:pt x="6" y="11"/>
                    <a:pt x="5" y="14"/>
                    <a:pt x="5" y="24"/>
                  </a:cubicBezTo>
                  <a:cubicBezTo>
                    <a:pt x="5" y="33"/>
                    <a:pt x="6" y="37"/>
                    <a:pt x="9" y="40"/>
                  </a:cubicBezTo>
                  <a:cubicBezTo>
                    <a:pt x="11" y="42"/>
                    <a:pt x="14" y="43"/>
                    <a:pt x="17" y="43"/>
                  </a:cubicBezTo>
                  <a:cubicBezTo>
                    <a:pt x="22" y="43"/>
                    <a:pt x="26" y="39"/>
                    <a:pt x="28" y="33"/>
                  </a:cubicBezTo>
                  <a:cubicBezTo>
                    <a:pt x="33" y="33"/>
                    <a:pt x="33" y="33"/>
                    <a:pt x="33" y="33"/>
                  </a:cubicBezTo>
                  <a:cubicBezTo>
                    <a:pt x="31" y="42"/>
                    <a:pt x="25" y="47"/>
                    <a:pt x="1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7" name="Freeform 7112"/>
            <p:cNvSpPr>
              <a:spLocks/>
            </p:cNvSpPr>
            <p:nvPr userDrawn="1"/>
          </p:nvSpPr>
          <p:spPr bwMode="auto">
            <a:xfrm>
              <a:off x="3268663" y="-1397001"/>
              <a:ext cx="119063" cy="173038"/>
            </a:xfrm>
            <a:custGeom>
              <a:avLst/>
              <a:gdLst>
                <a:gd name="T0" fmla="*/ 64 w 75"/>
                <a:gd name="T1" fmla="*/ 109 h 109"/>
                <a:gd name="T2" fmla="*/ 64 w 75"/>
                <a:gd name="T3" fmla="*/ 59 h 109"/>
                <a:gd name="T4" fmla="*/ 11 w 75"/>
                <a:gd name="T5" fmla="*/ 59 h 109"/>
                <a:gd name="T6" fmla="*/ 11 w 75"/>
                <a:gd name="T7" fmla="*/ 109 h 109"/>
                <a:gd name="T8" fmla="*/ 0 w 75"/>
                <a:gd name="T9" fmla="*/ 109 h 109"/>
                <a:gd name="T10" fmla="*/ 0 w 75"/>
                <a:gd name="T11" fmla="*/ 0 h 109"/>
                <a:gd name="T12" fmla="*/ 11 w 75"/>
                <a:gd name="T13" fmla="*/ 0 h 109"/>
                <a:gd name="T14" fmla="*/ 11 w 75"/>
                <a:gd name="T15" fmla="*/ 48 h 109"/>
                <a:gd name="T16" fmla="*/ 64 w 75"/>
                <a:gd name="T17" fmla="*/ 48 h 109"/>
                <a:gd name="T18" fmla="*/ 64 w 75"/>
                <a:gd name="T19" fmla="*/ 0 h 109"/>
                <a:gd name="T20" fmla="*/ 75 w 75"/>
                <a:gd name="T21" fmla="*/ 0 h 109"/>
                <a:gd name="T22" fmla="*/ 75 w 75"/>
                <a:gd name="T23" fmla="*/ 109 h 109"/>
                <a:gd name="T24" fmla="*/ 64 w 75"/>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9">
                  <a:moveTo>
                    <a:pt x="64" y="109"/>
                  </a:moveTo>
                  <a:lnTo>
                    <a:pt x="64" y="59"/>
                  </a:lnTo>
                  <a:lnTo>
                    <a:pt x="11" y="59"/>
                  </a:lnTo>
                  <a:lnTo>
                    <a:pt x="11" y="109"/>
                  </a:lnTo>
                  <a:lnTo>
                    <a:pt x="0" y="109"/>
                  </a:lnTo>
                  <a:lnTo>
                    <a:pt x="0" y="0"/>
                  </a:lnTo>
                  <a:lnTo>
                    <a:pt x="11" y="0"/>
                  </a:lnTo>
                  <a:lnTo>
                    <a:pt x="11" y="48"/>
                  </a:lnTo>
                  <a:lnTo>
                    <a:pt x="64" y="48"/>
                  </a:lnTo>
                  <a:lnTo>
                    <a:pt x="64" y="0"/>
                  </a:lnTo>
                  <a:lnTo>
                    <a:pt x="75" y="0"/>
                  </a:lnTo>
                  <a:lnTo>
                    <a:pt x="75" y="109"/>
                  </a:lnTo>
                  <a:lnTo>
                    <a:pt x="6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8" name="Freeform 7113"/>
            <p:cNvSpPr>
              <a:spLocks/>
            </p:cNvSpPr>
            <p:nvPr userDrawn="1"/>
          </p:nvSpPr>
          <p:spPr bwMode="auto">
            <a:xfrm>
              <a:off x="3436938" y="-1397001"/>
              <a:ext cx="128588" cy="173038"/>
            </a:xfrm>
            <a:custGeom>
              <a:avLst/>
              <a:gdLst>
                <a:gd name="T0" fmla="*/ 71 w 81"/>
                <a:gd name="T1" fmla="*/ 109 h 109"/>
                <a:gd name="T2" fmla="*/ 12 w 81"/>
                <a:gd name="T3" fmla="*/ 21 h 109"/>
                <a:gd name="T4" fmla="*/ 12 w 81"/>
                <a:gd name="T5" fmla="*/ 109 h 109"/>
                <a:gd name="T6" fmla="*/ 0 w 81"/>
                <a:gd name="T7" fmla="*/ 109 h 109"/>
                <a:gd name="T8" fmla="*/ 0 w 81"/>
                <a:gd name="T9" fmla="*/ 0 h 109"/>
                <a:gd name="T10" fmla="*/ 12 w 81"/>
                <a:gd name="T11" fmla="*/ 0 h 109"/>
                <a:gd name="T12" fmla="*/ 69 w 81"/>
                <a:gd name="T13" fmla="*/ 88 h 109"/>
                <a:gd name="T14" fmla="*/ 69 w 81"/>
                <a:gd name="T15" fmla="*/ 0 h 109"/>
                <a:gd name="T16" fmla="*/ 81 w 81"/>
                <a:gd name="T17" fmla="*/ 0 h 109"/>
                <a:gd name="T18" fmla="*/ 81 w 81"/>
                <a:gd name="T19" fmla="*/ 109 h 109"/>
                <a:gd name="T20" fmla="*/ 71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71" y="109"/>
                  </a:moveTo>
                  <a:lnTo>
                    <a:pt x="12" y="21"/>
                  </a:lnTo>
                  <a:lnTo>
                    <a:pt x="12" y="109"/>
                  </a:lnTo>
                  <a:lnTo>
                    <a:pt x="0" y="109"/>
                  </a:lnTo>
                  <a:lnTo>
                    <a:pt x="0" y="0"/>
                  </a:lnTo>
                  <a:lnTo>
                    <a:pt x="12" y="0"/>
                  </a:lnTo>
                  <a:lnTo>
                    <a:pt x="69" y="88"/>
                  </a:lnTo>
                  <a:lnTo>
                    <a:pt x="69" y="0"/>
                  </a:lnTo>
                  <a:lnTo>
                    <a:pt x="81" y="0"/>
                  </a:lnTo>
                  <a:lnTo>
                    <a:pt x="81" y="109"/>
                  </a:lnTo>
                  <a:lnTo>
                    <a:pt x="7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9" name="Freeform 7114"/>
            <p:cNvSpPr>
              <a:spLocks noEditPoints="1"/>
            </p:cNvSpPr>
            <p:nvPr userDrawn="1"/>
          </p:nvSpPr>
          <p:spPr bwMode="auto">
            <a:xfrm>
              <a:off x="3609976" y="-1400176"/>
              <a:ext cx="123825" cy="176213"/>
            </a:xfrm>
            <a:custGeom>
              <a:avLst/>
              <a:gdLst>
                <a:gd name="T0" fmla="*/ 28 w 33"/>
                <a:gd name="T1" fmla="*/ 42 h 47"/>
                <a:gd name="T2" fmla="*/ 16 w 33"/>
                <a:gd name="T3" fmla="*/ 47 h 47"/>
                <a:gd name="T4" fmla="*/ 5 w 33"/>
                <a:gd name="T5" fmla="*/ 42 h 47"/>
                <a:gd name="T6" fmla="*/ 0 w 33"/>
                <a:gd name="T7" fmla="*/ 24 h 47"/>
                <a:gd name="T8" fmla="*/ 5 w 33"/>
                <a:gd name="T9" fmla="*/ 5 h 47"/>
                <a:gd name="T10" fmla="*/ 16 w 33"/>
                <a:gd name="T11" fmla="*/ 0 h 47"/>
                <a:gd name="T12" fmla="*/ 28 w 33"/>
                <a:gd name="T13" fmla="*/ 5 h 47"/>
                <a:gd name="T14" fmla="*/ 33 w 33"/>
                <a:gd name="T15" fmla="*/ 24 h 47"/>
                <a:gd name="T16" fmla="*/ 28 w 33"/>
                <a:gd name="T17" fmla="*/ 42 h 47"/>
                <a:gd name="T18" fmla="*/ 24 w 33"/>
                <a:gd name="T19" fmla="*/ 8 h 47"/>
                <a:gd name="T20" fmla="*/ 16 w 33"/>
                <a:gd name="T21" fmla="*/ 5 h 47"/>
                <a:gd name="T22" fmla="*/ 8 w 33"/>
                <a:gd name="T23" fmla="*/ 8 h 47"/>
                <a:gd name="T24" fmla="*/ 5 w 33"/>
                <a:gd name="T25" fmla="*/ 24 h 47"/>
                <a:gd name="T26" fmla="*/ 8 w 33"/>
                <a:gd name="T27" fmla="*/ 40 h 47"/>
                <a:gd name="T28" fmla="*/ 16 w 33"/>
                <a:gd name="T29" fmla="*/ 43 h 47"/>
                <a:gd name="T30" fmla="*/ 24 w 33"/>
                <a:gd name="T31" fmla="*/ 40 h 47"/>
                <a:gd name="T32" fmla="*/ 28 w 33"/>
                <a:gd name="T33" fmla="*/ 24 h 47"/>
                <a:gd name="T34" fmla="*/ 24 w 33"/>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7">
                  <a:moveTo>
                    <a:pt x="28" y="42"/>
                  </a:moveTo>
                  <a:cubicBezTo>
                    <a:pt x="25" y="46"/>
                    <a:pt x="21" y="47"/>
                    <a:pt x="16" y="47"/>
                  </a:cubicBezTo>
                  <a:cubicBezTo>
                    <a:pt x="12" y="47"/>
                    <a:pt x="8" y="46"/>
                    <a:pt x="5" y="42"/>
                  </a:cubicBezTo>
                  <a:cubicBezTo>
                    <a:pt x="0" y="38"/>
                    <a:pt x="0" y="34"/>
                    <a:pt x="0" y="24"/>
                  </a:cubicBezTo>
                  <a:cubicBezTo>
                    <a:pt x="0" y="14"/>
                    <a:pt x="0" y="9"/>
                    <a:pt x="5" y="5"/>
                  </a:cubicBezTo>
                  <a:cubicBezTo>
                    <a:pt x="8" y="2"/>
                    <a:pt x="12" y="0"/>
                    <a:pt x="16" y="0"/>
                  </a:cubicBezTo>
                  <a:cubicBezTo>
                    <a:pt x="21" y="0"/>
                    <a:pt x="25" y="2"/>
                    <a:pt x="28" y="5"/>
                  </a:cubicBezTo>
                  <a:cubicBezTo>
                    <a:pt x="33" y="9"/>
                    <a:pt x="33" y="14"/>
                    <a:pt x="33" y="24"/>
                  </a:cubicBezTo>
                  <a:cubicBezTo>
                    <a:pt x="33" y="34"/>
                    <a:pt x="33" y="38"/>
                    <a:pt x="28" y="42"/>
                  </a:cubicBezTo>
                  <a:close/>
                  <a:moveTo>
                    <a:pt x="24" y="8"/>
                  </a:moveTo>
                  <a:cubicBezTo>
                    <a:pt x="22" y="6"/>
                    <a:pt x="20" y="5"/>
                    <a:pt x="16" y="5"/>
                  </a:cubicBezTo>
                  <a:cubicBezTo>
                    <a:pt x="13" y="5"/>
                    <a:pt x="10" y="6"/>
                    <a:pt x="8" y="8"/>
                  </a:cubicBezTo>
                  <a:cubicBezTo>
                    <a:pt x="6" y="11"/>
                    <a:pt x="5" y="14"/>
                    <a:pt x="5" y="24"/>
                  </a:cubicBezTo>
                  <a:cubicBezTo>
                    <a:pt x="5" y="33"/>
                    <a:pt x="6" y="37"/>
                    <a:pt x="8" y="40"/>
                  </a:cubicBezTo>
                  <a:cubicBezTo>
                    <a:pt x="10" y="42"/>
                    <a:pt x="13" y="43"/>
                    <a:pt x="16" y="43"/>
                  </a:cubicBezTo>
                  <a:cubicBezTo>
                    <a:pt x="20"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0" name="Freeform 7115"/>
            <p:cNvSpPr>
              <a:spLocks/>
            </p:cNvSpPr>
            <p:nvPr userDrawn="1"/>
          </p:nvSpPr>
          <p:spPr bwMode="auto">
            <a:xfrm>
              <a:off x="3779838" y="-1397001"/>
              <a:ext cx="104775" cy="173038"/>
            </a:xfrm>
            <a:custGeom>
              <a:avLst/>
              <a:gdLst>
                <a:gd name="T0" fmla="*/ 0 w 66"/>
                <a:gd name="T1" fmla="*/ 109 h 109"/>
                <a:gd name="T2" fmla="*/ 0 w 66"/>
                <a:gd name="T3" fmla="*/ 0 h 109"/>
                <a:gd name="T4" fmla="*/ 12 w 66"/>
                <a:gd name="T5" fmla="*/ 0 h 109"/>
                <a:gd name="T6" fmla="*/ 12 w 66"/>
                <a:gd name="T7" fmla="*/ 98 h 109"/>
                <a:gd name="T8" fmla="*/ 66 w 66"/>
                <a:gd name="T9" fmla="*/ 98 h 109"/>
                <a:gd name="T10" fmla="*/ 66 w 66"/>
                <a:gd name="T11" fmla="*/ 109 h 109"/>
                <a:gd name="T12" fmla="*/ 0 w 66"/>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66" h="109">
                  <a:moveTo>
                    <a:pt x="0" y="109"/>
                  </a:moveTo>
                  <a:lnTo>
                    <a:pt x="0" y="0"/>
                  </a:lnTo>
                  <a:lnTo>
                    <a:pt x="12" y="0"/>
                  </a:lnTo>
                  <a:lnTo>
                    <a:pt x="12" y="98"/>
                  </a:lnTo>
                  <a:lnTo>
                    <a:pt x="66" y="98"/>
                  </a:lnTo>
                  <a:lnTo>
                    <a:pt x="66"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1" name="Freeform 7116"/>
            <p:cNvSpPr>
              <a:spLocks noEditPoints="1"/>
            </p:cNvSpPr>
            <p:nvPr userDrawn="1"/>
          </p:nvSpPr>
          <p:spPr bwMode="auto">
            <a:xfrm>
              <a:off x="3914776"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7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4" y="46"/>
                    <a:pt x="20" y="47"/>
                    <a:pt x="16" y="47"/>
                  </a:cubicBezTo>
                  <a:cubicBezTo>
                    <a:pt x="11" y="47"/>
                    <a:pt x="7" y="46"/>
                    <a:pt x="4" y="42"/>
                  </a:cubicBezTo>
                  <a:cubicBezTo>
                    <a:pt x="0" y="38"/>
                    <a:pt x="0" y="34"/>
                    <a:pt x="0" y="24"/>
                  </a:cubicBezTo>
                  <a:cubicBezTo>
                    <a:pt x="0" y="14"/>
                    <a:pt x="0" y="9"/>
                    <a:pt x="4" y="5"/>
                  </a:cubicBezTo>
                  <a:cubicBezTo>
                    <a:pt x="7" y="2"/>
                    <a:pt x="11" y="0"/>
                    <a:pt x="16" y="0"/>
                  </a:cubicBezTo>
                  <a:cubicBezTo>
                    <a:pt x="20" y="0"/>
                    <a:pt x="24"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7" y="33"/>
                    <a:pt x="27" y="24"/>
                  </a:cubicBezTo>
                  <a:cubicBezTo>
                    <a:pt x="27"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2" name="Freeform 7117"/>
            <p:cNvSpPr>
              <a:spLocks/>
            </p:cNvSpPr>
            <p:nvPr userDrawn="1"/>
          </p:nvSpPr>
          <p:spPr bwMode="auto">
            <a:xfrm>
              <a:off x="4076701"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32 w 32"/>
                <a:gd name="T13" fmla="*/ 14 h 47"/>
                <a:gd name="T14" fmla="*/ 27 w 32"/>
                <a:gd name="T15" fmla="*/ 14 h 47"/>
                <a:gd name="T16" fmla="*/ 16 w 32"/>
                <a:gd name="T17" fmla="*/ 5 h 47"/>
                <a:gd name="T18" fmla="*/ 8 w 32"/>
                <a:gd name="T19" fmla="*/ 8 h 47"/>
                <a:gd name="T20" fmla="*/ 5 w 32"/>
                <a:gd name="T21" fmla="*/ 24 h 47"/>
                <a:gd name="T22" fmla="*/ 8 w 32"/>
                <a:gd name="T23" fmla="*/ 40 h 47"/>
                <a:gd name="T24" fmla="*/ 16 w 32"/>
                <a:gd name="T25" fmla="*/ 43 h 47"/>
                <a:gd name="T26" fmla="*/ 25 w 32"/>
                <a:gd name="T27" fmla="*/ 39 h 47"/>
                <a:gd name="T28" fmla="*/ 27 w 32"/>
                <a:gd name="T29" fmla="*/ 30 h 47"/>
                <a:gd name="T30" fmla="*/ 27 w 32"/>
                <a:gd name="T31" fmla="*/ 27 h 47"/>
                <a:gd name="T32" fmla="*/ 16 w 32"/>
                <a:gd name="T33" fmla="*/ 27 h 47"/>
                <a:gd name="T34" fmla="*/ 16 w 32"/>
                <a:gd name="T35" fmla="*/ 23 h 47"/>
                <a:gd name="T36" fmla="*/ 32 w 32"/>
                <a:gd name="T37" fmla="*/ 23 h 47"/>
                <a:gd name="T38" fmla="*/ 32 w 32"/>
                <a:gd name="T39" fmla="*/ 30 h 47"/>
                <a:gd name="T40" fmla="*/ 28 w 32"/>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7">
                  <a:moveTo>
                    <a:pt x="28" y="42"/>
                  </a:moveTo>
                  <a:cubicBezTo>
                    <a:pt x="25" y="45"/>
                    <a:pt x="21" y="47"/>
                    <a:pt x="16" y="47"/>
                  </a:cubicBezTo>
                  <a:cubicBezTo>
                    <a:pt x="11" y="47"/>
                    <a:pt x="7" y="46"/>
                    <a:pt x="4" y="42"/>
                  </a:cubicBezTo>
                  <a:cubicBezTo>
                    <a:pt x="0" y="38"/>
                    <a:pt x="0" y="34"/>
                    <a:pt x="0" y="24"/>
                  </a:cubicBezTo>
                  <a:cubicBezTo>
                    <a:pt x="0" y="14"/>
                    <a:pt x="0" y="9"/>
                    <a:pt x="4" y="5"/>
                  </a:cubicBezTo>
                  <a:cubicBezTo>
                    <a:pt x="7" y="2"/>
                    <a:pt x="11" y="0"/>
                    <a:pt x="16" y="0"/>
                  </a:cubicBezTo>
                  <a:cubicBezTo>
                    <a:pt x="25" y="0"/>
                    <a:pt x="31" y="6"/>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1"/>
                    <a:pt x="25" y="39"/>
                  </a:cubicBezTo>
                  <a:cubicBezTo>
                    <a:pt x="26" y="37"/>
                    <a:pt x="27" y="34"/>
                    <a:pt x="27" y="30"/>
                  </a:cubicBezTo>
                  <a:cubicBezTo>
                    <a:pt x="27" y="27"/>
                    <a:pt x="27" y="27"/>
                    <a:pt x="27" y="27"/>
                  </a:cubicBezTo>
                  <a:cubicBezTo>
                    <a:pt x="16" y="27"/>
                    <a:pt x="16" y="27"/>
                    <a:pt x="16" y="27"/>
                  </a:cubicBezTo>
                  <a:cubicBezTo>
                    <a:pt x="16" y="23"/>
                    <a:pt x="16" y="23"/>
                    <a:pt x="16" y="23"/>
                  </a:cubicBezTo>
                  <a:cubicBezTo>
                    <a:pt x="32" y="23"/>
                    <a:pt x="32" y="23"/>
                    <a:pt x="32" y="23"/>
                  </a:cubicBezTo>
                  <a:cubicBezTo>
                    <a:pt x="32" y="30"/>
                    <a:pt x="32" y="30"/>
                    <a:pt x="32" y="30"/>
                  </a:cubicBezTo>
                  <a:cubicBezTo>
                    <a:pt x="32" y="35"/>
                    <a:pt x="31" y="39"/>
                    <a:pt x="28"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3" name="Freeform 7118"/>
            <p:cNvSpPr>
              <a:spLocks/>
            </p:cNvSpPr>
            <p:nvPr userDrawn="1"/>
          </p:nvSpPr>
          <p:spPr bwMode="auto">
            <a:xfrm>
              <a:off x="4219576" y="-1397001"/>
              <a:ext cx="120650" cy="173038"/>
            </a:xfrm>
            <a:custGeom>
              <a:avLst/>
              <a:gdLst>
                <a:gd name="T0" fmla="*/ 45 w 76"/>
                <a:gd name="T1" fmla="*/ 64 h 109"/>
                <a:gd name="T2" fmla="*/ 45 w 76"/>
                <a:gd name="T3" fmla="*/ 109 h 109"/>
                <a:gd name="T4" fmla="*/ 33 w 76"/>
                <a:gd name="T5" fmla="*/ 109 h 109"/>
                <a:gd name="T6" fmla="*/ 33 w 76"/>
                <a:gd name="T7" fmla="*/ 64 h 109"/>
                <a:gd name="T8" fmla="*/ 0 w 76"/>
                <a:gd name="T9" fmla="*/ 0 h 109"/>
                <a:gd name="T10" fmla="*/ 12 w 76"/>
                <a:gd name="T11" fmla="*/ 0 h 109"/>
                <a:gd name="T12" fmla="*/ 38 w 76"/>
                <a:gd name="T13" fmla="*/ 52 h 109"/>
                <a:gd name="T14" fmla="*/ 64 w 76"/>
                <a:gd name="T15" fmla="*/ 0 h 109"/>
                <a:gd name="T16" fmla="*/ 76 w 76"/>
                <a:gd name="T17" fmla="*/ 0 h 109"/>
                <a:gd name="T18" fmla="*/ 45 w 76"/>
                <a:gd name="T19"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9">
                  <a:moveTo>
                    <a:pt x="45" y="64"/>
                  </a:moveTo>
                  <a:lnTo>
                    <a:pt x="45" y="109"/>
                  </a:lnTo>
                  <a:lnTo>
                    <a:pt x="33" y="109"/>
                  </a:lnTo>
                  <a:lnTo>
                    <a:pt x="33" y="64"/>
                  </a:lnTo>
                  <a:lnTo>
                    <a:pt x="0" y="0"/>
                  </a:lnTo>
                  <a:lnTo>
                    <a:pt x="12" y="0"/>
                  </a:lnTo>
                  <a:lnTo>
                    <a:pt x="38" y="52"/>
                  </a:lnTo>
                  <a:lnTo>
                    <a:pt x="64" y="0"/>
                  </a:lnTo>
                  <a:lnTo>
                    <a:pt x="76" y="0"/>
                  </a:lnTo>
                  <a:lnTo>
                    <a:pt x="4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4" name="Freeform 7119"/>
            <p:cNvSpPr>
              <a:spLocks/>
            </p:cNvSpPr>
            <p:nvPr userDrawn="1"/>
          </p:nvSpPr>
          <p:spPr bwMode="auto">
            <a:xfrm>
              <a:off x="2820988" y="-1155701"/>
              <a:ext cx="119063"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0"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0" name="Freeform 7120"/>
            <p:cNvSpPr>
              <a:spLocks noEditPoints="1"/>
            </p:cNvSpPr>
            <p:nvPr userDrawn="1"/>
          </p:nvSpPr>
          <p:spPr bwMode="auto">
            <a:xfrm>
              <a:off x="2974976" y="-1155701"/>
              <a:ext cx="120650" cy="177800"/>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8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5" y="46"/>
                    <a:pt x="21" y="47"/>
                    <a:pt x="16" y="47"/>
                  </a:cubicBezTo>
                  <a:cubicBezTo>
                    <a:pt x="12" y="47"/>
                    <a:pt x="8" y="46"/>
                    <a:pt x="4" y="42"/>
                  </a:cubicBezTo>
                  <a:cubicBezTo>
                    <a:pt x="0" y="38"/>
                    <a:pt x="0" y="34"/>
                    <a:pt x="0" y="24"/>
                  </a:cubicBezTo>
                  <a:cubicBezTo>
                    <a:pt x="0" y="14"/>
                    <a:pt x="0" y="9"/>
                    <a:pt x="4" y="5"/>
                  </a:cubicBezTo>
                  <a:cubicBezTo>
                    <a:pt x="8" y="2"/>
                    <a:pt x="12" y="0"/>
                    <a:pt x="16" y="0"/>
                  </a:cubicBezTo>
                  <a:cubicBezTo>
                    <a:pt x="21" y="0"/>
                    <a:pt x="25"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1" name="Freeform 7121"/>
            <p:cNvSpPr>
              <a:spLocks/>
            </p:cNvSpPr>
            <p:nvPr userDrawn="1"/>
          </p:nvSpPr>
          <p:spPr bwMode="auto">
            <a:xfrm>
              <a:off x="3140076" y="-1150938"/>
              <a:ext cx="128588" cy="173038"/>
            </a:xfrm>
            <a:custGeom>
              <a:avLst/>
              <a:gdLst>
                <a:gd name="T0" fmla="*/ 69 w 81"/>
                <a:gd name="T1" fmla="*/ 109 h 109"/>
                <a:gd name="T2" fmla="*/ 10 w 81"/>
                <a:gd name="T3" fmla="*/ 21 h 109"/>
                <a:gd name="T4" fmla="*/ 10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0" y="21"/>
                  </a:lnTo>
                  <a:lnTo>
                    <a:pt x="10"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2" name="Freeform 7122"/>
            <p:cNvSpPr>
              <a:spLocks/>
            </p:cNvSpPr>
            <p:nvPr userDrawn="1"/>
          </p:nvSpPr>
          <p:spPr bwMode="auto">
            <a:xfrm>
              <a:off x="3313113" y="-1150938"/>
              <a:ext cx="109538" cy="173038"/>
            </a:xfrm>
            <a:custGeom>
              <a:avLst/>
              <a:gdLst>
                <a:gd name="T0" fmla="*/ 12 w 69"/>
                <a:gd name="T1" fmla="*/ 9 h 109"/>
                <a:gd name="T2" fmla="*/ 12 w 69"/>
                <a:gd name="T3" fmla="*/ 50 h 109"/>
                <a:gd name="T4" fmla="*/ 59 w 69"/>
                <a:gd name="T5" fmla="*/ 50 h 109"/>
                <a:gd name="T6" fmla="*/ 59 w 69"/>
                <a:gd name="T7" fmla="*/ 59 h 109"/>
                <a:gd name="T8" fmla="*/ 12 w 69"/>
                <a:gd name="T9" fmla="*/ 59 h 109"/>
                <a:gd name="T10" fmla="*/ 12 w 69"/>
                <a:gd name="T11" fmla="*/ 109 h 109"/>
                <a:gd name="T12" fmla="*/ 0 w 69"/>
                <a:gd name="T13" fmla="*/ 109 h 109"/>
                <a:gd name="T14" fmla="*/ 0 w 69"/>
                <a:gd name="T15" fmla="*/ 0 h 109"/>
                <a:gd name="T16" fmla="*/ 69 w 69"/>
                <a:gd name="T17" fmla="*/ 0 h 109"/>
                <a:gd name="T18" fmla="*/ 69 w 69"/>
                <a:gd name="T19" fmla="*/ 9 h 109"/>
                <a:gd name="T20" fmla="*/ 12 w 69"/>
                <a:gd name="T21"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9">
                  <a:moveTo>
                    <a:pt x="12" y="9"/>
                  </a:moveTo>
                  <a:lnTo>
                    <a:pt x="12" y="50"/>
                  </a:lnTo>
                  <a:lnTo>
                    <a:pt x="59" y="50"/>
                  </a:lnTo>
                  <a:lnTo>
                    <a:pt x="59" y="59"/>
                  </a:lnTo>
                  <a:lnTo>
                    <a:pt x="12" y="59"/>
                  </a:lnTo>
                  <a:lnTo>
                    <a:pt x="12" y="109"/>
                  </a:lnTo>
                  <a:lnTo>
                    <a:pt x="0" y="109"/>
                  </a:lnTo>
                  <a:lnTo>
                    <a:pt x="0" y="0"/>
                  </a:lnTo>
                  <a:lnTo>
                    <a:pt x="69" y="0"/>
                  </a:lnTo>
                  <a:lnTo>
                    <a:pt x="69" y="9"/>
                  </a:lnTo>
                  <a:lnTo>
                    <a:pt x="1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3" name="Freeform 7123"/>
            <p:cNvSpPr>
              <a:spLocks/>
            </p:cNvSpPr>
            <p:nvPr userDrawn="1"/>
          </p:nvSpPr>
          <p:spPr bwMode="auto">
            <a:xfrm>
              <a:off x="34559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4" name="Freeform 7124"/>
            <p:cNvSpPr>
              <a:spLocks noEditPoints="1"/>
            </p:cNvSpPr>
            <p:nvPr userDrawn="1"/>
          </p:nvSpPr>
          <p:spPr bwMode="auto">
            <a:xfrm>
              <a:off x="3602038" y="-1150938"/>
              <a:ext cx="120650" cy="173038"/>
            </a:xfrm>
            <a:custGeom>
              <a:avLst/>
              <a:gdLst>
                <a:gd name="T0" fmla="*/ 26 w 32"/>
                <a:gd name="T1" fmla="*/ 46 h 46"/>
                <a:gd name="T2" fmla="*/ 16 w 32"/>
                <a:gd name="T3" fmla="*/ 25 h 46"/>
                <a:gd name="T4" fmla="*/ 5 w 32"/>
                <a:gd name="T5" fmla="*/ 25 h 46"/>
                <a:gd name="T6" fmla="*/ 5 w 32"/>
                <a:gd name="T7" fmla="*/ 46 h 46"/>
                <a:gd name="T8" fmla="*/ 0 w 32"/>
                <a:gd name="T9" fmla="*/ 46 h 46"/>
                <a:gd name="T10" fmla="*/ 0 w 32"/>
                <a:gd name="T11" fmla="*/ 0 h 46"/>
                <a:gd name="T12" fmla="*/ 17 w 32"/>
                <a:gd name="T13" fmla="*/ 0 h 46"/>
                <a:gd name="T14" fmla="*/ 31 w 32"/>
                <a:gd name="T15" fmla="*/ 12 h 46"/>
                <a:gd name="T16" fmla="*/ 21 w 32"/>
                <a:gd name="T17" fmla="*/ 25 h 46"/>
                <a:gd name="T18" fmla="*/ 32 w 32"/>
                <a:gd name="T19" fmla="*/ 46 h 46"/>
                <a:gd name="T20" fmla="*/ 26 w 32"/>
                <a:gd name="T21" fmla="*/ 46 h 46"/>
                <a:gd name="T22" fmla="*/ 17 w 32"/>
                <a:gd name="T23" fmla="*/ 4 h 46"/>
                <a:gd name="T24" fmla="*/ 5 w 32"/>
                <a:gd name="T25" fmla="*/ 4 h 46"/>
                <a:gd name="T26" fmla="*/ 5 w 32"/>
                <a:gd name="T27" fmla="*/ 21 h 46"/>
                <a:gd name="T28" fmla="*/ 17 w 32"/>
                <a:gd name="T29" fmla="*/ 21 h 46"/>
                <a:gd name="T30" fmla="*/ 26 w 32"/>
                <a:gd name="T31" fmla="*/ 13 h 46"/>
                <a:gd name="T32" fmla="*/ 17 w 32"/>
                <a:gd name="T3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6">
                  <a:moveTo>
                    <a:pt x="26" y="46"/>
                  </a:moveTo>
                  <a:cubicBezTo>
                    <a:pt x="16" y="25"/>
                    <a:pt x="16" y="25"/>
                    <a:pt x="16" y="25"/>
                  </a:cubicBezTo>
                  <a:cubicBezTo>
                    <a:pt x="5" y="25"/>
                    <a:pt x="5" y="25"/>
                    <a:pt x="5" y="25"/>
                  </a:cubicBezTo>
                  <a:cubicBezTo>
                    <a:pt x="5" y="46"/>
                    <a:pt x="5" y="46"/>
                    <a:pt x="5" y="46"/>
                  </a:cubicBezTo>
                  <a:cubicBezTo>
                    <a:pt x="0" y="46"/>
                    <a:pt x="0" y="46"/>
                    <a:pt x="0" y="46"/>
                  </a:cubicBezTo>
                  <a:cubicBezTo>
                    <a:pt x="0" y="0"/>
                    <a:pt x="0" y="0"/>
                    <a:pt x="0" y="0"/>
                  </a:cubicBezTo>
                  <a:cubicBezTo>
                    <a:pt x="17" y="0"/>
                    <a:pt x="17" y="0"/>
                    <a:pt x="17" y="0"/>
                  </a:cubicBezTo>
                  <a:cubicBezTo>
                    <a:pt x="25" y="0"/>
                    <a:pt x="31" y="4"/>
                    <a:pt x="31" y="12"/>
                  </a:cubicBezTo>
                  <a:cubicBezTo>
                    <a:pt x="31" y="19"/>
                    <a:pt x="27" y="24"/>
                    <a:pt x="21" y="25"/>
                  </a:cubicBezTo>
                  <a:cubicBezTo>
                    <a:pt x="32" y="46"/>
                    <a:pt x="32" y="46"/>
                    <a:pt x="32" y="46"/>
                  </a:cubicBezTo>
                  <a:lnTo>
                    <a:pt x="26" y="46"/>
                  </a:lnTo>
                  <a:close/>
                  <a:moveTo>
                    <a:pt x="17" y="4"/>
                  </a:moveTo>
                  <a:cubicBezTo>
                    <a:pt x="5" y="4"/>
                    <a:pt x="5" y="4"/>
                    <a:pt x="5" y="4"/>
                  </a:cubicBezTo>
                  <a:cubicBezTo>
                    <a:pt x="5" y="21"/>
                    <a:pt x="5" y="21"/>
                    <a:pt x="5" y="21"/>
                  </a:cubicBezTo>
                  <a:cubicBezTo>
                    <a:pt x="17" y="21"/>
                    <a:pt x="17" y="21"/>
                    <a:pt x="17" y="21"/>
                  </a:cubicBezTo>
                  <a:cubicBezTo>
                    <a:pt x="22" y="21"/>
                    <a:pt x="26" y="18"/>
                    <a:pt x="26" y="13"/>
                  </a:cubicBezTo>
                  <a:cubicBezTo>
                    <a:pt x="26" y="7"/>
                    <a:pt x="22"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5" name="Freeform 7125"/>
            <p:cNvSpPr>
              <a:spLocks/>
            </p:cNvSpPr>
            <p:nvPr userDrawn="1"/>
          </p:nvSpPr>
          <p:spPr bwMode="auto">
            <a:xfrm>
              <a:off x="37607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6" name="Freeform 7126"/>
            <p:cNvSpPr>
              <a:spLocks/>
            </p:cNvSpPr>
            <p:nvPr userDrawn="1"/>
          </p:nvSpPr>
          <p:spPr bwMode="auto">
            <a:xfrm>
              <a:off x="3906838" y="-1150938"/>
              <a:ext cx="128588" cy="173038"/>
            </a:xfrm>
            <a:custGeom>
              <a:avLst/>
              <a:gdLst>
                <a:gd name="T0" fmla="*/ 69 w 81"/>
                <a:gd name="T1" fmla="*/ 109 h 109"/>
                <a:gd name="T2" fmla="*/ 12 w 81"/>
                <a:gd name="T3" fmla="*/ 21 h 109"/>
                <a:gd name="T4" fmla="*/ 12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2" y="21"/>
                  </a:lnTo>
                  <a:lnTo>
                    <a:pt x="12"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7" name="Freeform 7127"/>
            <p:cNvSpPr>
              <a:spLocks/>
            </p:cNvSpPr>
            <p:nvPr userDrawn="1"/>
          </p:nvSpPr>
          <p:spPr bwMode="auto">
            <a:xfrm>
              <a:off x="4076701" y="-1155701"/>
              <a:ext cx="120650"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1"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8" name="Freeform 7128"/>
            <p:cNvSpPr>
              <a:spLocks/>
            </p:cNvSpPr>
            <p:nvPr userDrawn="1"/>
          </p:nvSpPr>
          <p:spPr bwMode="auto">
            <a:xfrm>
              <a:off x="4233863"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62 w 69"/>
                <a:gd name="T13" fmla="*/ 47 h 109"/>
                <a:gd name="T14" fmla="*/ 62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62" y="47"/>
                  </a:lnTo>
                  <a:lnTo>
                    <a:pt x="62"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Tree>
    <p:extLst>
      <p:ext uri="{BB962C8B-B14F-4D97-AF65-F5344CB8AC3E}">
        <p14:creationId xmlns:p14="http://schemas.microsoft.com/office/powerpoint/2010/main" val="37900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3721" y="272816"/>
            <a:ext cx="9416471" cy="1033272"/>
          </a:xfrm>
          <a:prstGeom prst="rect">
            <a:avLst/>
          </a:prstGeom>
        </p:spPr>
        <p:txBody>
          <a:bodyPr/>
          <a:lstStyle>
            <a:lvl1pPr algn="l">
              <a:defRPr sz="3600" b="1">
                <a:solidFill>
                  <a:schemeClr val="accent1"/>
                </a:solidFill>
                <a:latin typeface="Trebuchet MS" pitchFamily="34" charset="0"/>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263721" y="272817"/>
            <a:ext cx="9418570" cy="10287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2" name="Text Placeholder 2"/>
          <p:cNvSpPr>
            <a:spLocks noGrp="1"/>
          </p:cNvSpPr>
          <p:nvPr>
            <p:ph type="body" idx="1"/>
          </p:nvPr>
        </p:nvSpPr>
        <p:spPr>
          <a:xfrm>
            <a:off x="1263721" y="1400960"/>
            <a:ext cx="9418570" cy="449884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6186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51" r:id="rId3"/>
    <p:sldLayoutId id="21474837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0"/>
        </a:spcAft>
        <a:defRPr sz="3600" b="1" kern="1200">
          <a:solidFill>
            <a:schemeClr val="accent1"/>
          </a:solidFill>
          <a:latin typeface="+mj-lt"/>
          <a:ea typeface="MS PGothic" pitchFamily="34" charset="-128"/>
          <a:cs typeface="ＭＳ Ｐゴシック" pitchFamily="-65" charset="-128"/>
        </a:defRPr>
      </a:lvl1pPr>
      <a:lvl2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2pPr>
      <a:lvl3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3pPr>
      <a:lvl4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4pPr>
      <a:lvl5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5pPr>
      <a:lvl6pPr marL="4572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9pPr>
    </p:titleStyle>
    <p:bodyStyle>
      <a:lvl1pPr marL="231775" indent="-231775" algn="l" defTabSz="457200" rtl="0" eaLnBrk="1" fontAlgn="base" hangingPunct="1">
        <a:spcBef>
          <a:spcPts val="600"/>
        </a:spcBef>
        <a:spcAft>
          <a:spcPts val="300"/>
        </a:spcAft>
        <a:buFont typeface="Arial" charset="0"/>
        <a:buChar char="•"/>
        <a:defRPr sz="3200" kern="1200">
          <a:solidFill>
            <a:schemeClr val="bg1"/>
          </a:solidFill>
          <a:latin typeface="+mn-lt"/>
          <a:ea typeface="MS PGothic" pitchFamily="34" charset="-128"/>
          <a:cs typeface="ＭＳ Ｐゴシック" pitchFamily="-65" charset="-128"/>
        </a:defRPr>
      </a:lvl1pPr>
      <a:lvl2pPr marL="742950" indent="-285750" algn="l" defTabSz="457200" rtl="0" eaLnBrk="1" fontAlgn="base" hangingPunct="1">
        <a:spcBef>
          <a:spcPts val="600"/>
        </a:spcBef>
        <a:spcAft>
          <a:spcPts val="300"/>
        </a:spcAft>
        <a:buFont typeface="Arial" panose="020B0604020202020204" pitchFamily="34" charset="0"/>
        <a:buChar char="•"/>
        <a:defRPr sz="2800" kern="1200">
          <a:solidFill>
            <a:schemeClr val="bg1"/>
          </a:solidFill>
          <a:latin typeface="+mn-lt"/>
          <a:ea typeface="MS PGothic" pitchFamily="34" charset="-128"/>
          <a:cs typeface="ＭＳ Ｐゴシック"/>
        </a:defRPr>
      </a:lvl2pPr>
      <a:lvl3pPr marL="1143000" indent="-228600" algn="l" defTabSz="457200" rtl="0" eaLnBrk="1" fontAlgn="base" hangingPunct="1">
        <a:spcBef>
          <a:spcPts val="600"/>
        </a:spcBef>
        <a:spcAft>
          <a:spcPts val="300"/>
        </a:spcAft>
        <a:buFont typeface="Arial" charset="0"/>
        <a:buChar char="•"/>
        <a:defRPr sz="2400" kern="1200">
          <a:solidFill>
            <a:schemeClr val="bg1"/>
          </a:solidFill>
          <a:latin typeface="+mn-lt"/>
          <a:ea typeface="MS PGothic" pitchFamily="34" charset="-128"/>
          <a:cs typeface="ＭＳ Ｐゴシック"/>
        </a:defRPr>
      </a:lvl3pPr>
      <a:lvl4pPr marL="1600200" indent="-228600" algn="l" defTabSz="457200" rtl="0" eaLnBrk="1" fontAlgn="base" hangingPunct="1">
        <a:spcBef>
          <a:spcPts val="600"/>
        </a:spcBef>
        <a:spcAft>
          <a:spcPts val="300"/>
        </a:spcAft>
        <a:buFont typeface="Arial" panose="020B0604020202020204" pitchFamily="34" charset="0"/>
        <a:buChar char="•"/>
        <a:defRPr sz="2000" kern="1200">
          <a:solidFill>
            <a:schemeClr val="bg1"/>
          </a:solidFill>
          <a:latin typeface="+mn-lt"/>
          <a:ea typeface="MS PGothic" pitchFamily="34" charset="-128"/>
          <a:cs typeface="ＭＳ Ｐゴシック"/>
        </a:defRPr>
      </a:lvl4pPr>
      <a:lvl5pPr marL="2001838" indent="-173038" algn="l" defTabSz="457200" rtl="0" eaLnBrk="1" fontAlgn="base" hangingPunct="1">
        <a:spcBef>
          <a:spcPts val="600"/>
        </a:spcBef>
        <a:spcAft>
          <a:spcPts val="300"/>
        </a:spcAft>
        <a:buFont typeface="Arial" pitchFamily="34" charset="0"/>
        <a:buChar char="•"/>
        <a:tabLst>
          <a:tab pos="2173288" algn="l"/>
        </a:tabLst>
        <a:defRPr sz="2000" kern="1200">
          <a:solidFill>
            <a:schemeClr val="bg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Advanced Skin Shading with </a:t>
            </a:r>
            <a:r>
              <a:rPr lang="en-US" smtClean="0"/>
              <a:t>FaceWorks</a:t>
            </a:r>
            <a:endParaRPr lang="en-US"/>
          </a:p>
        </p:txBody>
      </p:sp>
      <p:sp>
        <p:nvSpPr>
          <p:cNvPr id="4" name="Text Placeholder 3"/>
          <p:cNvSpPr>
            <a:spLocks noGrp="1"/>
          </p:cNvSpPr>
          <p:nvPr>
            <p:ph type="body" sz="quarter" idx="12"/>
          </p:nvPr>
        </p:nvSpPr>
        <p:spPr/>
        <p:txBody>
          <a:bodyPr/>
          <a:lstStyle/>
          <a:p>
            <a:r>
              <a:rPr lang="en-US"/>
              <a:t>Nathan Reed — </a:t>
            </a:r>
            <a:r>
              <a:rPr lang="en-US" smtClean="0"/>
              <a:t>NVIDIA</a:t>
            </a:r>
          </a:p>
          <a:p>
            <a:r>
              <a:rPr lang="en-US" smtClean="0"/>
              <a:t>March 24, 2014</a:t>
            </a:r>
            <a:endParaRPr lang="en-US"/>
          </a:p>
        </p:txBody>
      </p:sp>
    </p:spTree>
    <p:extLst>
      <p:ext uri="{BB962C8B-B14F-4D97-AF65-F5344CB8AC3E}">
        <p14:creationId xmlns:p14="http://schemas.microsoft.com/office/powerpoint/2010/main" val="27642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2/4: Normal Maps</a:t>
            </a:r>
            <a:endParaRPr lang="en-US"/>
          </a:p>
        </p:txBody>
      </p:sp>
      <p:sp>
        <p:nvSpPr>
          <p:cNvPr id="3" name="Content Placeholder 2"/>
          <p:cNvSpPr>
            <a:spLocks noGrp="1"/>
          </p:cNvSpPr>
          <p:nvPr>
            <p:ph idx="1"/>
          </p:nvPr>
        </p:nvSpPr>
        <p:spPr>
          <a:xfrm>
            <a:off x="1647217" y="1336109"/>
            <a:ext cx="6239869" cy="4498848"/>
          </a:xfrm>
        </p:spPr>
        <p:txBody>
          <a:bodyPr/>
          <a:lstStyle/>
          <a:p>
            <a:r>
              <a:rPr lang="en-US" smtClean="0"/>
              <a:t>In PS, sample the normal map twice</a:t>
            </a:r>
          </a:p>
          <a:p>
            <a:pPr lvl="1"/>
            <a:r>
              <a:rPr lang="en-US" smtClean="0"/>
              <a:t>Once as usual</a:t>
            </a:r>
          </a:p>
          <a:p>
            <a:pPr lvl="1"/>
            <a:r>
              <a:rPr lang="en-US" smtClean="0"/>
              <a:t>Once with higher mip level</a:t>
            </a:r>
          </a:p>
          <a:p>
            <a:r>
              <a:rPr lang="en-US"/>
              <a:t>Precompute mesh UV scale</a:t>
            </a:r>
          </a:p>
          <a:p>
            <a:r>
              <a:rPr lang="en-US" smtClean="0"/>
              <a:t>Combine lighting from both normals &amp; curvature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7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3/4: Shadows</a:t>
            </a:r>
            <a:endParaRPr lang="en-US"/>
          </a:p>
        </p:txBody>
      </p:sp>
      <p:sp>
        <p:nvSpPr>
          <p:cNvPr id="3" name="Content Placeholder 2"/>
          <p:cNvSpPr>
            <a:spLocks noGrp="1"/>
          </p:cNvSpPr>
          <p:nvPr>
            <p:ph idx="1"/>
          </p:nvPr>
        </p:nvSpPr>
        <p:spPr/>
        <p:txBody>
          <a:bodyPr/>
          <a:lstStyle/>
          <a:p>
            <a:r>
              <a:rPr lang="en-US" smtClean="0"/>
              <a:t>Wide shadow filter</a:t>
            </a:r>
          </a:p>
          <a:p>
            <a:pPr lvl="1"/>
            <a:r>
              <a:rPr lang="en-US" smtClean="0"/>
              <a:t>PCF, VSM, ESM, etc.</a:t>
            </a:r>
          </a:p>
          <a:p>
            <a:pPr lvl="1"/>
            <a:r>
              <a:rPr lang="en-US" smtClean="0"/>
              <a:t>Not </a:t>
            </a:r>
            <a:r>
              <a:rPr lang="en-US" smtClean="0"/>
              <a:t>contact-hardening </a:t>
            </a:r>
            <a:r>
              <a:rPr lang="en-US" smtClean="0"/>
              <a:t>— want </a:t>
            </a:r>
            <a:r>
              <a:rPr lang="en-US" smtClean="0"/>
              <a:t>consistent filter radius</a:t>
            </a:r>
          </a:p>
          <a:p>
            <a:r>
              <a:rPr lang="en-US" smtClean="0"/>
              <a:t>Precompute a LUT</a:t>
            </a:r>
          </a:p>
          <a:p>
            <a:pPr lvl="1"/>
            <a:r>
              <a:rPr lang="en-US" smtClean="0"/>
              <a:t>Sharpens shadows</a:t>
            </a:r>
          </a:p>
          <a:p>
            <a:pPr lvl="1"/>
            <a:r>
              <a:rPr lang="en-US" smtClean="0"/>
              <a:t>Adds red glow in shadowed area</a:t>
            </a:r>
          </a:p>
          <a:p>
            <a:r>
              <a:rPr lang="en-US" smtClean="0"/>
              <a:t>In PS, sample LUT based on shadow result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655" y="2057143"/>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656" y="0"/>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654" y="4114286"/>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71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4/4: Ambient</a:t>
            </a:r>
            <a:endParaRPr lang="en-US"/>
          </a:p>
        </p:txBody>
      </p:sp>
      <p:sp>
        <p:nvSpPr>
          <p:cNvPr id="3" name="Content Placeholder 2"/>
          <p:cNvSpPr>
            <a:spLocks noGrp="1"/>
          </p:cNvSpPr>
          <p:nvPr>
            <p:ph idx="1"/>
          </p:nvPr>
        </p:nvSpPr>
        <p:spPr/>
        <p:txBody>
          <a:bodyPr/>
          <a:lstStyle/>
          <a:p>
            <a:r>
              <a:rPr lang="en-US" smtClean="0"/>
              <a:t>In PS, generate 3 normal vectors</a:t>
            </a:r>
          </a:p>
          <a:p>
            <a:pPr lvl="1"/>
            <a:r>
              <a:rPr lang="en-US" smtClean="0"/>
              <a:t>Combine blurred &amp; unblurred normals</a:t>
            </a:r>
          </a:p>
          <a:p>
            <a:r>
              <a:rPr lang="en-US" smtClean="0"/>
              <a:t>Eval ambient light for each normal</a:t>
            </a:r>
          </a:p>
          <a:p>
            <a:r>
              <a:rPr lang="en-US" smtClean="0"/>
              <a:t>Combine 3 lighting values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Deep Scatter</a:t>
            </a:r>
            <a:endParaRPr lang="en-US"/>
          </a:p>
        </p:txBody>
      </p:sp>
      <p:sp>
        <p:nvSpPr>
          <p:cNvPr id="3" name="Content Placeholder 2"/>
          <p:cNvSpPr>
            <a:spLocks noGrp="1"/>
          </p:cNvSpPr>
          <p:nvPr>
            <p:ph idx="1"/>
          </p:nvPr>
        </p:nvSpPr>
        <p:spPr>
          <a:xfrm>
            <a:off x="1647217" y="1336109"/>
            <a:ext cx="6239870" cy="4498848"/>
          </a:xfrm>
        </p:spPr>
        <p:txBody>
          <a:bodyPr/>
          <a:lstStyle/>
          <a:p>
            <a:r>
              <a:rPr lang="en-US" smtClean="0"/>
              <a:t>Estimate thickness from shadow map</a:t>
            </a:r>
          </a:p>
          <a:p>
            <a:pPr lvl="1"/>
            <a:r>
              <a:rPr lang="en-US" smtClean="0"/>
              <a:t>Helper functions for standard depth maps</a:t>
            </a:r>
          </a:p>
          <a:p>
            <a:pPr lvl="1"/>
            <a:r>
              <a:rPr lang="en-US" smtClean="0"/>
              <a:t>Inward normal offset to fix silhouette edge issues</a:t>
            </a:r>
          </a:p>
          <a:p>
            <a:pPr lvl="1"/>
            <a:r>
              <a:rPr lang="en-US" smtClean="0"/>
              <a:t>Poisson disk filter</a:t>
            </a:r>
          </a:p>
          <a:p>
            <a:r>
              <a:rPr lang="en-US" smtClean="0"/>
              <a:t>Apply falloff function using thickness &amp; N·L</a:t>
            </a:r>
          </a:p>
          <a:p>
            <a:r>
              <a:rPr lang="en-US" smtClean="0"/>
              <a:t>Multiply by texture for veins, bones etc.</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3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a:t>
            </a:r>
            <a:endParaRPr lang="en-US"/>
          </a:p>
        </p:txBody>
      </p:sp>
      <p:sp>
        <p:nvSpPr>
          <p:cNvPr id="3" name="Content Placeholder 2"/>
          <p:cNvSpPr>
            <a:spLocks noGrp="1"/>
          </p:cNvSpPr>
          <p:nvPr>
            <p:ph idx="1"/>
          </p:nvPr>
        </p:nvSpPr>
        <p:spPr>
          <a:xfrm>
            <a:off x="1263722" y="1400959"/>
            <a:ext cx="3908980" cy="4498848"/>
          </a:xfrm>
          <a:ln>
            <a:noFill/>
          </a:ln>
        </p:spPr>
        <p:txBody>
          <a:bodyPr/>
          <a:lstStyle/>
          <a:p>
            <a:pPr marL="0" indent="0">
              <a:buNone/>
            </a:pPr>
            <a:r>
              <a:rPr lang="en-US" sz="3200" smtClean="0">
                <a:solidFill>
                  <a:srgbClr val="76B900"/>
                </a:solidFill>
              </a:rPr>
              <a:t>Precomputed</a:t>
            </a:r>
          </a:p>
          <a:p>
            <a:r>
              <a:rPr lang="en-US" smtClean="0"/>
              <a:t>Per-vertex curvature</a:t>
            </a:r>
          </a:p>
          <a:p>
            <a:r>
              <a:rPr lang="en-US" smtClean="0"/>
              <a:t>Per-mesh UV scale</a:t>
            </a:r>
          </a:p>
          <a:p>
            <a:r>
              <a:rPr lang="en-US" smtClean="0"/>
              <a:t>Curvature LUT</a:t>
            </a:r>
          </a:p>
          <a:p>
            <a:r>
              <a:rPr lang="en-US" smtClean="0"/>
              <a:t>Shadow LUT</a:t>
            </a:r>
            <a:endParaRPr lang="en-US"/>
          </a:p>
        </p:txBody>
      </p:sp>
      <p:sp>
        <p:nvSpPr>
          <p:cNvPr id="5" name="Content Placeholder 2"/>
          <p:cNvSpPr txBox="1">
            <a:spLocks/>
          </p:cNvSpPr>
          <p:nvPr/>
        </p:nvSpPr>
        <p:spPr>
          <a:xfrm>
            <a:off x="6007007" y="1400959"/>
            <a:ext cx="4685465" cy="4498848"/>
          </a:xfrm>
          <a:prstGeom prst="rect">
            <a:avLst/>
          </a:prstGeom>
        </p:spPr>
        <p:txBody>
          <a:bodyPr vert="horz" lIns="91440" tIns="45720" rIns="91440" bIns="45720" rtlCol="0">
            <a:noAutofit/>
          </a:bodyPr>
          <a:lstStyle>
            <a:lvl1pPr marL="231775" indent="-231775" algn="l" defTabSz="457200" rtl="0" eaLnBrk="0" fontAlgn="base" hangingPunct="0">
              <a:spcBef>
                <a:spcPts val="600"/>
              </a:spcBef>
              <a:spcAft>
                <a:spcPts val="300"/>
              </a:spcAft>
              <a:buFont typeface="Arial" panose="020B0604020202020204" pitchFamily="34" charset="0"/>
              <a:buChar char="•"/>
              <a:defRPr sz="2600" kern="1200">
                <a:solidFill>
                  <a:schemeClr val="bg2"/>
                </a:solidFill>
                <a:latin typeface="Trebuchet MS" pitchFamily="34" charset="0"/>
                <a:ea typeface="MS PGothic" pitchFamily="34" charset="-128"/>
                <a:cs typeface="ＭＳ Ｐゴシック" pitchFamily="-65" charset="-128"/>
              </a:defRPr>
            </a:lvl1pPr>
            <a:lvl2pPr marL="742950" indent="-285750" algn="l" defTabSz="457200" rtl="0" eaLnBrk="0" fontAlgn="base" hangingPunct="0">
              <a:spcBef>
                <a:spcPts val="600"/>
              </a:spcBef>
              <a:spcAft>
                <a:spcPts val="300"/>
              </a:spcAft>
              <a:buFont typeface="Arial" panose="020B0604020202020204" pitchFamily="34" charset="0"/>
              <a:buChar char="•"/>
              <a:defRPr sz="2200" kern="1200">
                <a:solidFill>
                  <a:schemeClr val="bg2"/>
                </a:solidFill>
                <a:latin typeface="Trebuchet MS" pitchFamily="34" charset="0"/>
                <a:ea typeface="MS PGothic" pitchFamily="34" charset="-128"/>
                <a:cs typeface="ＭＳ Ｐゴシック"/>
              </a:defRPr>
            </a:lvl2pPr>
            <a:lvl3pPr marL="1143000" indent="-228600" algn="l" defTabSz="457200" rtl="0" eaLnBrk="0" fontAlgn="base" hangingPunct="0">
              <a:spcBef>
                <a:spcPts val="600"/>
              </a:spcBef>
              <a:spcAft>
                <a:spcPts val="300"/>
              </a:spcAft>
              <a:buFont typeface="Arial" panose="020B0604020202020204" pitchFamily="34" charset="0"/>
              <a:buChar char="•"/>
              <a:defRPr sz="1800" kern="1200">
                <a:solidFill>
                  <a:schemeClr val="bg2"/>
                </a:solidFill>
                <a:latin typeface="Trebuchet MS" pitchFamily="34" charset="0"/>
                <a:ea typeface="MS PGothic" pitchFamily="34" charset="-128"/>
                <a:cs typeface="ＭＳ Ｐゴシック"/>
              </a:defRPr>
            </a:lvl3pPr>
            <a:lvl4pPr marL="1600200" indent="-228600" algn="l" defTabSz="457200" rtl="0" eaLnBrk="0" fontAlgn="base" hangingPunct="0">
              <a:spcBef>
                <a:spcPts val="600"/>
              </a:spcBef>
              <a:spcAft>
                <a:spcPts val="300"/>
              </a:spcAft>
              <a:buFont typeface="Arial" panose="020B0604020202020204" pitchFamily="34" charset="0"/>
              <a:buChar char="•"/>
              <a:defRPr sz="1400" kern="1200">
                <a:solidFill>
                  <a:schemeClr val="bg2"/>
                </a:solidFill>
                <a:latin typeface="Trebuchet MS" pitchFamily="34" charset="0"/>
                <a:ea typeface="MS PGothic" pitchFamily="34" charset="-128"/>
                <a:cs typeface="ＭＳ Ｐゴシック"/>
              </a:defRPr>
            </a:lvl4pPr>
            <a:lvl5pPr marL="2001838" indent="-173038" algn="l" defTabSz="457200" rtl="0" eaLnBrk="0" fontAlgn="base" hangingPunct="0">
              <a:spcBef>
                <a:spcPts val="600"/>
              </a:spcBef>
              <a:spcAft>
                <a:spcPts val="300"/>
              </a:spcAft>
              <a:buFont typeface="Arial" pitchFamily="34" charset="0"/>
              <a:buChar char="•"/>
              <a:tabLst>
                <a:tab pos="2173288" algn="l"/>
              </a:tabLst>
              <a:defRPr sz="1400" kern="1200">
                <a:solidFill>
                  <a:schemeClr val="bg2"/>
                </a:solidFill>
                <a:latin typeface="Trebuchet MS" pitchFamily="34" charset="0"/>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smtClean="0">
                <a:solidFill>
                  <a:srgbClr val="76B900"/>
                </a:solidFill>
              </a:rPr>
              <a:t>Pixel Shader</a:t>
            </a:r>
          </a:p>
          <a:p>
            <a:r>
              <a:rPr lang="en-US" smtClean="0"/>
              <a:t>Interpolate curvature</a:t>
            </a:r>
          </a:p>
          <a:p>
            <a:r>
              <a:rPr lang="en-US"/>
              <a:t>Sample normal </a:t>
            </a:r>
            <a:r>
              <a:rPr lang="en-US" smtClean="0"/>
              <a:t>twice</a:t>
            </a:r>
          </a:p>
          <a:p>
            <a:r>
              <a:rPr lang="en-US" smtClean="0"/>
              <a:t>Wide shadow filter</a:t>
            </a:r>
          </a:p>
          <a:p>
            <a:r>
              <a:rPr lang="en-US"/>
              <a:t>Eval ambient </a:t>
            </a:r>
            <a:r>
              <a:rPr lang="en-US" smtClean="0"/>
              <a:t>3 times</a:t>
            </a:r>
          </a:p>
          <a:p>
            <a:r>
              <a:rPr lang="en-US" smtClean="0"/>
              <a:t>Estimate thickness</a:t>
            </a:r>
            <a:endParaRPr lang="en-US"/>
          </a:p>
        </p:txBody>
      </p:sp>
    </p:spTree>
    <p:extLst>
      <p:ext uri="{BB962C8B-B14F-4D97-AF65-F5344CB8AC3E}">
        <p14:creationId xmlns:p14="http://schemas.microsoft.com/office/powerpoint/2010/main" val="41359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Integration</a:t>
            </a:r>
            <a:endParaRPr lang="en-US"/>
          </a:p>
        </p:txBody>
      </p:sp>
      <p:sp>
        <p:nvSpPr>
          <p:cNvPr id="3" name="Content Placeholder 2"/>
          <p:cNvSpPr>
            <a:spLocks noGrp="1"/>
          </p:cNvSpPr>
          <p:nvPr>
            <p:ph idx="1"/>
          </p:nvPr>
        </p:nvSpPr>
        <p:spPr/>
        <p:txBody>
          <a:bodyPr>
            <a:normAutofit/>
          </a:bodyPr>
          <a:lstStyle/>
          <a:p>
            <a:r>
              <a:rPr lang="en-US" smtClean="0"/>
              <a:t>C API &amp; .dll, link into your engine &amp; tools</a:t>
            </a:r>
          </a:p>
          <a:p>
            <a:pPr lvl="1"/>
            <a:r>
              <a:rPr lang="en-US" smtClean="0"/>
              <a:t>Precompute data</a:t>
            </a:r>
          </a:p>
          <a:p>
            <a:pPr lvl="1"/>
            <a:r>
              <a:rPr lang="en-US" smtClean="0"/>
              <a:t>Set graphics state per draw</a:t>
            </a:r>
          </a:p>
          <a:p>
            <a:r>
              <a:rPr lang="en-US" smtClean="0"/>
              <a:t>HLSL API, #include into your shaders</a:t>
            </a:r>
          </a:p>
          <a:p>
            <a:pPr lvl="1"/>
            <a:r>
              <a:rPr lang="en-US" smtClean="0"/>
              <a:t>Evaluate lighting in PS</a:t>
            </a:r>
          </a:p>
          <a:p>
            <a:endParaRPr lang="en-US" smtClean="0"/>
          </a:p>
        </p:txBody>
      </p:sp>
    </p:spTree>
    <p:extLst>
      <p:ext uri="{BB962C8B-B14F-4D97-AF65-F5344CB8AC3E}">
        <p14:creationId xmlns:p14="http://schemas.microsoft.com/office/powerpoint/2010/main" val="35017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Integration</a:t>
            </a:r>
            <a:endParaRPr lang="en-US"/>
          </a:p>
        </p:txBody>
      </p:sp>
      <p:sp>
        <p:nvSpPr>
          <p:cNvPr id="3" name="Content Placeholder 2"/>
          <p:cNvSpPr>
            <a:spLocks noGrp="1"/>
          </p:cNvSpPr>
          <p:nvPr>
            <p:ph idx="1"/>
          </p:nvPr>
        </p:nvSpPr>
        <p:spPr/>
        <p:txBody>
          <a:bodyPr/>
          <a:lstStyle/>
          <a:p>
            <a:r>
              <a:rPr lang="en-US" smtClean="0"/>
              <a:t>Look up bind points using shader reflection</a:t>
            </a:r>
          </a:p>
          <a:p>
            <a:r>
              <a:rPr lang="en-US" smtClean="0"/>
              <a:t>Create context object</a:t>
            </a:r>
          </a:p>
          <a:p>
            <a:r>
              <a:rPr lang="en-US" smtClean="0"/>
              <a:t>Per draw: fill out config struct, set state</a:t>
            </a:r>
            <a:endParaRPr lang="en-US"/>
          </a:p>
        </p:txBody>
      </p:sp>
    </p:spTree>
    <p:extLst>
      <p:ext uri="{BB962C8B-B14F-4D97-AF65-F5344CB8AC3E}">
        <p14:creationId xmlns:p14="http://schemas.microsoft.com/office/powerpoint/2010/main" val="13253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25188489"/>
              </p:ext>
            </p:extLst>
          </p:nvPr>
        </p:nvGraphicFramePr>
        <p:xfrm>
          <a:off x="1340881" y="931803"/>
          <a:ext cx="9178056" cy="4614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Performance </a:t>
            </a:r>
            <a:r>
              <a:rPr lang="en-US" sz="2000" cap="none" smtClean="0"/>
              <a:t>(lower is better)</a:t>
            </a:r>
            <a:endParaRPr lang="en-US" sz="2000" cap="none"/>
          </a:p>
        </p:txBody>
      </p:sp>
    </p:spTree>
    <p:extLst>
      <p:ext uri="{BB962C8B-B14F-4D97-AF65-F5344CB8AC3E}">
        <p14:creationId xmlns:p14="http://schemas.microsoft.com/office/powerpoint/2010/main" val="692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 Work</a:t>
            </a:r>
            <a:endParaRPr lang="en-US"/>
          </a:p>
        </p:txBody>
      </p:sp>
      <p:sp>
        <p:nvSpPr>
          <p:cNvPr id="3" name="Content Placeholder 2"/>
          <p:cNvSpPr>
            <a:spLocks noGrp="1"/>
          </p:cNvSpPr>
          <p:nvPr>
            <p:ph idx="1"/>
          </p:nvPr>
        </p:nvSpPr>
        <p:spPr/>
        <p:txBody>
          <a:bodyPr/>
          <a:lstStyle/>
          <a:p>
            <a:r>
              <a:rPr lang="en-US" smtClean="0"/>
              <a:t>Ambient-light deep scatter</a:t>
            </a:r>
          </a:p>
          <a:p>
            <a:r>
              <a:rPr lang="en-US"/>
              <a:t>Specular model for skin</a:t>
            </a:r>
          </a:p>
          <a:p>
            <a:pPr lvl="1"/>
            <a:r>
              <a:rPr lang="en-US"/>
              <a:t>Including occlusion</a:t>
            </a:r>
          </a:p>
          <a:p>
            <a:r>
              <a:rPr lang="en-US" smtClean="0"/>
              <a:t>Eye rendering</a:t>
            </a:r>
          </a:p>
          <a:p>
            <a:r>
              <a:rPr lang="en-US" smtClean="0"/>
              <a:t>Customizable diffusion profiles</a:t>
            </a:r>
          </a:p>
          <a:p>
            <a:r>
              <a:rPr lang="en-US" smtClean="0"/>
              <a:t>Support more APIs/platforms</a:t>
            </a:r>
          </a:p>
          <a:p>
            <a:pPr lvl="1"/>
            <a:r>
              <a:rPr lang="en-US" smtClean="0"/>
              <a:t>OpenGL, Mobile, Consoles</a:t>
            </a:r>
          </a:p>
        </p:txBody>
      </p:sp>
    </p:spTree>
    <p:extLst>
      <p:ext uri="{BB962C8B-B14F-4D97-AF65-F5344CB8AC3E}">
        <p14:creationId xmlns:p14="http://schemas.microsoft.com/office/powerpoint/2010/main" val="42037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Feeding The Renderer</a:t>
            </a:r>
            <a:endParaRPr lang="en-US"/>
          </a:p>
        </p:txBody>
      </p:sp>
      <p:sp>
        <p:nvSpPr>
          <p:cNvPr id="3" name="Content Placeholder 2"/>
          <p:cNvSpPr>
            <a:spLocks noGrp="1"/>
          </p:cNvSpPr>
          <p:nvPr>
            <p:ph idx="1"/>
          </p:nvPr>
        </p:nvSpPr>
        <p:spPr/>
        <p:txBody>
          <a:bodyPr/>
          <a:lstStyle/>
          <a:p>
            <a:r>
              <a:rPr lang="en-US" smtClean="0"/>
              <a:t>Need high-quality models and textures for good results!</a:t>
            </a:r>
          </a:p>
          <a:p>
            <a:pPr lvl="1"/>
            <a:r>
              <a:rPr lang="en-US" smtClean="0"/>
              <a:t>LPS head: 18K tris (before tess), 4K textures</a:t>
            </a:r>
          </a:p>
          <a:p>
            <a:r>
              <a:rPr lang="en-US" smtClean="0"/>
              <a:t>Normal map should not be softened</a:t>
            </a:r>
          </a:p>
          <a:p>
            <a:pPr lvl="1"/>
            <a:r>
              <a:rPr lang="en-US" smtClean="0"/>
              <a:t>Need strong bumps for specular</a:t>
            </a:r>
          </a:p>
          <a:p>
            <a:pPr lvl="1"/>
            <a:r>
              <a:rPr lang="en-US" smtClean="0"/>
              <a:t>The shader will soften the diffuse</a:t>
            </a:r>
          </a:p>
          <a:p>
            <a:r>
              <a:rPr lang="en-US" smtClean="0"/>
              <a:t>Head scans are great, if within your means</a:t>
            </a:r>
          </a:p>
        </p:txBody>
      </p:sp>
    </p:spTree>
    <p:extLst>
      <p:ext uri="{BB962C8B-B14F-4D97-AF65-F5344CB8AC3E}">
        <p14:creationId xmlns:p14="http://schemas.microsoft.com/office/powerpoint/2010/main" val="20248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Digital Ira</a:t>
            </a:r>
            <a:endParaRPr lang="en-US"/>
          </a:p>
        </p:txBody>
      </p:sp>
      <p:sp>
        <p:nvSpPr>
          <p:cNvPr id="3" name="Content Placeholder 2"/>
          <p:cNvSpPr>
            <a:spLocks noGrp="1"/>
          </p:cNvSpPr>
          <p:nvPr>
            <p:ph idx="1"/>
          </p:nvPr>
        </p:nvSpPr>
        <p:spPr>
          <a:xfrm>
            <a:off x="1644062" y="1332364"/>
            <a:ext cx="4863742" cy="4582300"/>
          </a:xfrm>
        </p:spPr>
        <p:txBody>
          <a:bodyPr/>
          <a:lstStyle/>
          <a:p>
            <a:r>
              <a:rPr lang="en-US"/>
              <a:t>Tech demo</a:t>
            </a:r>
          </a:p>
          <a:p>
            <a:r>
              <a:rPr lang="en-US"/>
              <a:t>Collaboration with Dr. Paul Debevec at USC</a:t>
            </a:r>
          </a:p>
          <a:p>
            <a:r>
              <a:rPr lang="en-US"/>
              <a:t>Lots of other inspiring work on skin &amp; eyes</a:t>
            </a:r>
          </a:p>
          <a:p>
            <a:pPr lvl="1"/>
            <a:r>
              <a:rPr lang="en-US"/>
              <a:t>[Penner10], [Jimenez12], [Jimenez13]</a:t>
            </a:r>
          </a:p>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804" y="0"/>
            <a:ext cx="446499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8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Extra Goodies in the Sample App</a:t>
            </a:r>
            <a:endParaRPr lang="en-US"/>
          </a:p>
        </p:txBody>
      </p:sp>
      <p:sp>
        <p:nvSpPr>
          <p:cNvPr id="3" name="Content Placeholder 2"/>
          <p:cNvSpPr>
            <a:spLocks noGrp="1"/>
          </p:cNvSpPr>
          <p:nvPr>
            <p:ph idx="1"/>
          </p:nvPr>
        </p:nvSpPr>
        <p:spPr/>
        <p:txBody>
          <a:bodyPr/>
          <a:lstStyle/>
          <a:p>
            <a:r>
              <a:rPr lang="en-US" smtClean="0"/>
              <a:t>Physically-based shading</a:t>
            </a:r>
          </a:p>
          <a:p>
            <a:pPr lvl="1"/>
            <a:r>
              <a:rPr lang="en-US" smtClean="0"/>
              <a:t>Blinn-Phong NDF, Schlick-Smith visibility, Schlick Fresnel</a:t>
            </a:r>
          </a:p>
          <a:p>
            <a:pPr lvl="1"/>
            <a:r>
              <a:rPr lang="en-US" smtClean="0"/>
              <a:t>2-lobe specular [Jimenez13]</a:t>
            </a:r>
          </a:p>
          <a:p>
            <a:r>
              <a:rPr lang="en-US" smtClean="0"/>
              <a:t>IBL with preconvolved cubemaps [Lagarde11]</a:t>
            </a:r>
          </a:p>
          <a:p>
            <a:r>
              <a:rPr lang="en-US" smtClean="0"/>
              <a:t>Filmic tonemapping [Hable10]</a:t>
            </a:r>
          </a:p>
          <a:p>
            <a:r>
              <a:rPr lang="en-US" smtClean="0"/>
              <a:t>Adaptive tessellation</a:t>
            </a:r>
          </a:p>
          <a:p>
            <a:pPr lvl="1"/>
            <a:r>
              <a:rPr lang="en-US" smtClean="0"/>
              <a:t>More polygons where curvature is high</a:t>
            </a:r>
            <a:endParaRPr lang="en-US"/>
          </a:p>
        </p:txBody>
      </p:sp>
    </p:spTree>
    <p:extLst>
      <p:ext uri="{BB962C8B-B14F-4D97-AF65-F5344CB8AC3E}">
        <p14:creationId xmlns:p14="http://schemas.microsoft.com/office/powerpoint/2010/main" val="58124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a:t>
            </a:r>
            <a:endParaRPr lang="en-US"/>
          </a:p>
        </p:txBody>
      </p:sp>
      <p:sp>
        <p:nvSpPr>
          <p:cNvPr id="3" name="Content Placeholder 2"/>
          <p:cNvSpPr>
            <a:spLocks noGrp="1"/>
          </p:cNvSpPr>
          <p:nvPr>
            <p:ph idx="1"/>
          </p:nvPr>
        </p:nvSpPr>
        <p:spPr/>
        <p:txBody>
          <a:bodyPr/>
          <a:lstStyle/>
          <a:p>
            <a:r>
              <a:rPr lang="en-US" sz="1800" smtClean="0"/>
              <a:t>d’Eon &amp; Luebke, “Advanced Techniques for Realistic Real-Time Skin Rendering”,</a:t>
            </a:r>
            <a:br>
              <a:rPr lang="en-US" sz="1800" smtClean="0"/>
            </a:br>
            <a:r>
              <a:rPr lang="en-US" sz="1800" smtClean="0"/>
              <a:t>GPU Gems 3 (2007)</a:t>
            </a:r>
          </a:p>
          <a:p>
            <a:r>
              <a:rPr lang="en-US" sz="1800" smtClean="0"/>
              <a:t>Green, “Real-Time Approximations to Subsurface Scattering”, GPU Gems 3 (2007)</a:t>
            </a:r>
          </a:p>
          <a:p>
            <a:r>
              <a:rPr lang="en-US" sz="1800" smtClean="0"/>
              <a:t>Hable, “Uncharted 2 HDR Lighting”, GDC 2010</a:t>
            </a:r>
          </a:p>
          <a:p>
            <a:r>
              <a:rPr lang="en-US" sz="1800" smtClean="0"/>
              <a:t>Jimenez et al, “Separable Subsurface Scattering and Photorealistic Eyes Rendering”, SIGGRAPH 2012</a:t>
            </a:r>
          </a:p>
          <a:p>
            <a:r>
              <a:rPr lang="en-US" sz="1800" smtClean="0"/>
              <a:t>Jimenez &amp; von der Pahlen, “Next-Generation Character Rendering”, GDC 2013</a:t>
            </a:r>
          </a:p>
          <a:p>
            <a:r>
              <a:rPr lang="en-US" sz="1800"/>
              <a:t>Lagarde, “Adopting a physically based shading </a:t>
            </a:r>
            <a:r>
              <a:rPr lang="en-US" sz="1800" smtClean="0"/>
              <a:t>model”, blog post (2011)</a:t>
            </a:r>
            <a:endParaRPr lang="en-US" sz="1800"/>
          </a:p>
          <a:p>
            <a:r>
              <a:rPr lang="en-US" sz="1800" smtClean="0"/>
              <a:t>Penner, “Pre-Integrated Skin Shading”, SIGGRAPH 2010</a:t>
            </a:r>
          </a:p>
        </p:txBody>
      </p:sp>
    </p:spTree>
    <p:extLst>
      <p:ext uri="{BB962C8B-B14F-4D97-AF65-F5344CB8AC3E}">
        <p14:creationId xmlns:p14="http://schemas.microsoft.com/office/powerpoint/2010/main" val="21913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FaceWorks API</a:t>
            </a:r>
            <a:endParaRPr lang="en-US"/>
          </a:p>
        </p:txBody>
      </p:sp>
      <p:sp>
        <p:nvSpPr>
          <p:cNvPr id="3" name="Content Placeholder 2"/>
          <p:cNvSpPr>
            <a:spLocks noGrp="1"/>
          </p:cNvSpPr>
          <p:nvPr>
            <p:ph idx="1"/>
          </p:nvPr>
        </p:nvSpPr>
        <p:spPr/>
        <p:txBody>
          <a:bodyPr/>
          <a:lstStyle/>
          <a:p>
            <a:r>
              <a:rPr lang="en-US" smtClean="0"/>
              <a:t>Middleware lib</a:t>
            </a:r>
          </a:p>
          <a:p>
            <a:r>
              <a:rPr lang="en-US" smtClean="0"/>
              <a:t>Integrate advanced skin shading in your game engine</a:t>
            </a:r>
          </a:p>
          <a:p>
            <a:r>
              <a:rPr lang="en-US" smtClean="0"/>
              <a:t>Goal: enable quality that matches Digital Ira</a:t>
            </a:r>
          </a:p>
          <a:p>
            <a:r>
              <a:rPr lang="en-US" smtClean="0"/>
              <a:t>This is a preview!</a:t>
            </a:r>
          </a:p>
        </p:txBody>
      </p:sp>
    </p:spTree>
    <p:extLst>
      <p:ext uri="{BB962C8B-B14F-4D97-AF65-F5344CB8AC3E}">
        <p14:creationId xmlns:p14="http://schemas.microsoft.com/office/powerpoint/2010/main" val="113520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31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7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972799"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0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Features</a:t>
            </a:r>
            <a:endParaRPr lang="en-US"/>
          </a:p>
        </p:txBody>
      </p:sp>
      <p:sp>
        <p:nvSpPr>
          <p:cNvPr id="3" name="Content Placeholder 2"/>
          <p:cNvSpPr>
            <a:spLocks noGrp="1"/>
          </p:cNvSpPr>
          <p:nvPr>
            <p:ph idx="1"/>
          </p:nvPr>
        </p:nvSpPr>
        <p:spPr/>
        <p:txBody>
          <a:bodyPr/>
          <a:lstStyle/>
          <a:p>
            <a:r>
              <a:rPr lang="en-US" smtClean="0"/>
              <a:t>Subsurface scattering (SSS)</a:t>
            </a:r>
          </a:p>
          <a:p>
            <a:pPr lvl="1"/>
            <a:r>
              <a:rPr lang="en-US" smtClean="0"/>
              <a:t>One-pass solution based on [Penner10]</a:t>
            </a:r>
          </a:p>
          <a:p>
            <a:pPr lvl="1"/>
            <a:r>
              <a:rPr lang="en-US" smtClean="0"/>
              <a:t>Both direct and ambient light</a:t>
            </a:r>
          </a:p>
          <a:p>
            <a:r>
              <a:rPr lang="en-US" smtClean="0"/>
              <a:t>Deep scatter</a:t>
            </a:r>
          </a:p>
          <a:p>
            <a:pPr lvl="1"/>
            <a:r>
              <a:rPr lang="en-US" smtClean="0"/>
              <a:t>Based on thickness from shadow map [Green07]</a:t>
            </a:r>
          </a:p>
          <a:p>
            <a:pPr lvl="1"/>
            <a:r>
              <a:rPr lang="en-US" smtClean="0"/>
              <a:t>Direct light only, so far</a:t>
            </a:r>
          </a:p>
          <a:p>
            <a:r>
              <a:rPr lang="en-US" smtClean="0"/>
              <a:t>D3D11 only, so far</a:t>
            </a:r>
          </a:p>
        </p:txBody>
      </p:sp>
    </p:spTree>
    <p:extLst>
      <p:ext uri="{BB962C8B-B14F-4D97-AF65-F5344CB8AC3E}">
        <p14:creationId xmlns:p14="http://schemas.microsoft.com/office/powerpoint/2010/main" val="22558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Components</a:t>
            </a:r>
            <a:endParaRPr lang="en-US"/>
          </a:p>
        </p:txBody>
      </p:sp>
      <p:sp>
        <p:nvSpPr>
          <p:cNvPr id="3" name="Content Placeholder 2"/>
          <p:cNvSpPr>
            <a:spLocks noGrp="1"/>
          </p:cNvSpPr>
          <p:nvPr>
            <p:ph idx="1"/>
          </p:nvPr>
        </p:nvSpPr>
        <p:spPr/>
        <p:txBody>
          <a:bodyPr/>
          <a:lstStyle/>
          <a:p>
            <a:r>
              <a:rPr lang="en-US" smtClean="0"/>
              <a:t>Geometric curvature</a:t>
            </a:r>
          </a:p>
          <a:p>
            <a:r>
              <a:rPr lang="en-US" smtClean="0"/>
              <a:t>Normal maps</a:t>
            </a:r>
          </a:p>
          <a:p>
            <a:r>
              <a:rPr lang="en-US" smtClean="0"/>
              <a:t>Shadow edges</a:t>
            </a:r>
          </a:p>
          <a:p>
            <a:r>
              <a:rPr lang="en-US" smtClean="0"/>
              <a:t>Ambient</a:t>
            </a:r>
          </a:p>
        </p:txBody>
      </p:sp>
    </p:spTree>
    <p:extLst>
      <p:ext uri="{BB962C8B-B14F-4D97-AF65-F5344CB8AC3E}">
        <p14:creationId xmlns:p14="http://schemas.microsoft.com/office/powerpoint/2010/main" val="10899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1/4: Geometric Curvature</a:t>
            </a:r>
            <a:endParaRPr lang="en-US"/>
          </a:p>
        </p:txBody>
      </p:sp>
      <p:sp>
        <p:nvSpPr>
          <p:cNvPr id="3" name="Content Placeholder 2"/>
          <p:cNvSpPr>
            <a:spLocks noGrp="1"/>
          </p:cNvSpPr>
          <p:nvPr>
            <p:ph idx="1"/>
          </p:nvPr>
        </p:nvSpPr>
        <p:spPr/>
        <p:txBody>
          <a:bodyPr/>
          <a:lstStyle/>
          <a:p>
            <a:r>
              <a:rPr lang="en-US" smtClean="0"/>
              <a:t>Precompute curvature per vertex (1 float)</a:t>
            </a:r>
          </a:p>
          <a:p>
            <a:pPr lvl="1"/>
            <a:r>
              <a:rPr lang="en-US" smtClean="0"/>
              <a:t>Use bind pose of mesh</a:t>
            </a:r>
          </a:p>
          <a:p>
            <a:r>
              <a:rPr lang="en-US" smtClean="0"/>
              <a:t>Precompute a LUT (lookup texture)</a:t>
            </a:r>
          </a:p>
          <a:p>
            <a:pPr lvl="1"/>
            <a:r>
              <a:rPr lang="en-US" smtClean="0"/>
              <a:t>For a given range of curvatures</a:t>
            </a:r>
          </a:p>
          <a:p>
            <a:pPr lvl="1"/>
            <a:r>
              <a:rPr lang="en-US" smtClean="0"/>
              <a:t>Based on diffusion profile [d’Eon07]</a:t>
            </a:r>
          </a:p>
          <a:p>
            <a:r>
              <a:rPr lang="en-US" smtClean="0"/>
              <a:t>In PS, </a:t>
            </a:r>
            <a:r>
              <a:rPr lang="en-US"/>
              <a:t>sample LUT based on </a:t>
            </a:r>
            <a:r>
              <a:rPr lang="en-US" smtClean="0"/>
              <a:t>curvature &amp; N·L</a:t>
            </a:r>
          </a:p>
          <a:p>
            <a:endParaRPr lang="en-US" smtClean="0"/>
          </a:p>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657" y="0"/>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657" y="2057143"/>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657" y="4114286"/>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07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VIDIA GTC Slide Master">
  <a:themeElements>
    <a:clrScheme name="NVIDIA GTC 2010">
      <a:dk1>
        <a:sysClr val="windowText" lastClr="000000"/>
      </a:dk1>
      <a:lt1>
        <a:sysClr val="window" lastClr="FFFFFF"/>
      </a:lt1>
      <a:dk2>
        <a:srgbClr val="545454"/>
      </a:dk2>
      <a:lt2>
        <a:srgbClr val="FFFFFF"/>
      </a:lt2>
      <a:accent1>
        <a:srgbClr val="76B900"/>
      </a:accent1>
      <a:accent2>
        <a:srgbClr val="00B485"/>
      </a:accent2>
      <a:accent3>
        <a:srgbClr val="929292"/>
      </a:accent3>
      <a:accent4>
        <a:srgbClr val="D429F1"/>
      </a:accent4>
      <a:accent5>
        <a:srgbClr val="6B2795"/>
      </a:accent5>
      <a:accent6>
        <a:srgbClr val="4549F5"/>
      </a:accent6>
      <a:hlink>
        <a:srgbClr val="FFFFFF"/>
      </a:hlink>
      <a:folHlink>
        <a:srgbClr val="545454"/>
      </a:folHlink>
    </a:clrScheme>
    <a:fontScheme name="NVIDIA PPT Font Famil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dirty="0" smtClean="0">
            <a:solidFill>
              <a:schemeClr val="bg2"/>
            </a:solidFill>
            <a:latin typeface="Trebuchet MS"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19382</TotalTime>
  <Words>3508</Words>
  <Application>Microsoft Office PowerPoint</Application>
  <PresentationFormat>Custom</PresentationFormat>
  <Paragraphs>213</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NVIDIA GTC Slide Master</vt:lpstr>
      <vt:lpstr>PowerPoint Presentation</vt:lpstr>
      <vt:lpstr>Digital Ira</vt:lpstr>
      <vt:lpstr>The FaceWorks API</vt:lpstr>
      <vt:lpstr>PowerPoint Presentation</vt:lpstr>
      <vt:lpstr>PowerPoint Presentation</vt:lpstr>
      <vt:lpstr>PowerPoint Presentation</vt:lpstr>
      <vt:lpstr>Features</vt:lpstr>
      <vt:lpstr>SSS Components</vt:lpstr>
      <vt:lpstr>SSS 1/4: Geometric Curvature</vt:lpstr>
      <vt:lpstr>SSS 2/4: Normal Maps</vt:lpstr>
      <vt:lpstr>SSS 3/4: Shadows</vt:lpstr>
      <vt:lpstr>SSS 4/4: Ambient</vt:lpstr>
      <vt:lpstr>Deep Scatter</vt:lpstr>
      <vt:lpstr>Recap</vt:lpstr>
      <vt:lpstr>Integration</vt:lpstr>
      <vt:lpstr>Integration</vt:lpstr>
      <vt:lpstr>Performance (lower is better)</vt:lpstr>
      <vt:lpstr>Future Work</vt:lpstr>
      <vt:lpstr>Feeding The Renderer</vt:lpstr>
      <vt:lpstr>Extra Goodies in the Sample App</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Skin Shading with FaceWorks</dc:title>
  <dc:creator>nreed@nvidia.com</dc:creator>
  <cp:lastModifiedBy>Nathan Reed</cp:lastModifiedBy>
  <cp:revision>1011</cp:revision>
  <dcterms:created xsi:type="dcterms:W3CDTF">2008-01-24T03:11:41Z</dcterms:created>
  <dcterms:modified xsi:type="dcterms:W3CDTF">2014-03-24T22:38:55Z</dcterms:modified>
</cp:coreProperties>
</file>